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9" r:id="rId5"/>
    <p:sldId id="330" r:id="rId6"/>
    <p:sldId id="332" r:id="rId7"/>
    <p:sldId id="331" r:id="rId8"/>
    <p:sldId id="336" r:id="rId9"/>
    <p:sldId id="328" r:id="rId10"/>
    <p:sldId id="334" r:id="rId11"/>
    <p:sldId id="307" r:id="rId12"/>
    <p:sldId id="308" r:id="rId13"/>
    <p:sldId id="338" r:id="rId14"/>
    <p:sldId id="337" r:id="rId15"/>
    <p:sldId id="314" r:id="rId16"/>
    <p:sldId id="316" r:id="rId17"/>
    <p:sldId id="317" r:id="rId18"/>
    <p:sldId id="319" r:id="rId19"/>
    <p:sldId id="26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AF3D8C-6BB1-4821-BA35-CCF2217EE7D5}" v="116" dt="2018-03-07T15:39:47.3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2464" autoAdjust="0"/>
  </p:normalViewPr>
  <p:slideViewPr>
    <p:cSldViewPr snapToGrid="0">
      <p:cViewPr varScale="1">
        <p:scale>
          <a:sx n="83" d="100"/>
          <a:sy n="83" d="100"/>
        </p:scale>
        <p:origin x="159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uran\Fopla\Neue%20Struktur\+VF-726%20CarbonNext\Work%20Programme\work%20files%20Claudia\Mapping\CO%20Sector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uran\Fopla\Neue%20Struktur\+VF-726%20CarbonNext\Work%20Programme\work%20files%20Claudia\Mapping\CO%20Sectors.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uran\Fopla\Neue%20Struktur\+VF-726%20CarbonNext\Work%20Programme\work%20files%20Claudia\Mapping\CO%20Sectors.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uran\Fopla\Neue%20Struktur\+VF-726%20CarbonNext\Work%20Programme\work%20files%20Claudia\Mapping\CO%20Sectors.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uran\Fopla\Neue%20Struktur\+VF-726%20CarbonNext\Work%20Programme\work%20files%20Claudia\Mapping\CO%20Sectors.xlsx"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 CO emissions  2014</a:t>
            </a:r>
          </a:p>
        </c:rich>
      </c:tx>
      <c:layout>
        <c:manualLayout>
          <c:xMode val="edge"/>
          <c:yMode val="edge"/>
          <c:x val="0.10985901869871567"/>
          <c:y val="4.2369785472101233E-2"/>
        </c:manualLayout>
      </c:layout>
      <c:overlay val="0"/>
      <c:spPr>
        <a:noFill/>
        <a:ln>
          <a:noFill/>
        </a:ln>
        <a:effectLst/>
      </c:spPr>
    </c:title>
    <c:autoTitleDeleted val="0"/>
    <c:plotArea>
      <c:layout/>
      <c:pieChart>
        <c:varyColors val="1"/>
        <c:ser>
          <c:idx val="0"/>
          <c:order val="0"/>
          <c:tx>
            <c:strRef>
              <c:f>Sectors!$B$1</c:f>
              <c:strCache>
                <c:ptCount val="1"/>
                <c:pt idx="0">
                  <c:v>Mtonnes</c:v>
                </c:pt>
              </c:strCache>
            </c:strRef>
          </c:tx>
          <c:dPt>
            <c:idx val="0"/>
            <c:bubble3D val="0"/>
            <c:spPr>
              <a:solidFill>
                <a:srgbClr val="0070C0"/>
              </a:solidFill>
              <a:ln>
                <a:noFill/>
              </a:ln>
              <a:effectLst/>
            </c:spPr>
            <c:extLst>
              <c:ext xmlns:c16="http://schemas.microsoft.com/office/drawing/2014/chart" uri="{C3380CC4-5D6E-409C-BE32-E72D297353CC}">
                <c16:uniqueId val="{00000001-A048-40F0-B9A1-538A993FB0DB}"/>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A048-40F0-B9A1-538A993FB0DB}"/>
              </c:ext>
            </c:extLst>
          </c:dPt>
          <c:dPt>
            <c:idx val="2"/>
            <c:bubble3D val="0"/>
            <c:spPr>
              <a:solidFill>
                <a:srgbClr val="7030A0"/>
              </a:solidFill>
              <a:ln>
                <a:noFill/>
              </a:ln>
              <a:effectLst/>
            </c:spPr>
            <c:extLst>
              <c:ext xmlns:c16="http://schemas.microsoft.com/office/drawing/2014/chart" uri="{C3380CC4-5D6E-409C-BE32-E72D297353CC}">
                <c16:uniqueId val="{00000005-A048-40F0-B9A1-538A993FB0DB}"/>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A048-40F0-B9A1-538A993FB0DB}"/>
              </c:ext>
            </c:extLst>
          </c:dPt>
          <c:dPt>
            <c:idx val="4"/>
            <c:bubble3D val="0"/>
            <c:explosion val="18"/>
            <c:spPr>
              <a:solidFill>
                <a:srgbClr val="0C9626"/>
              </a:solidFill>
              <a:ln>
                <a:noFill/>
              </a:ln>
              <a:effectLst/>
            </c:spPr>
            <c:extLst>
              <c:ext xmlns:c16="http://schemas.microsoft.com/office/drawing/2014/chart" uri="{C3380CC4-5D6E-409C-BE32-E72D297353CC}">
                <c16:uniqueId val="{00000009-A048-40F0-B9A1-538A993FB0DB}"/>
              </c:ext>
            </c:extLst>
          </c:dPt>
          <c:dPt>
            <c:idx val="5"/>
            <c:bubble3D val="0"/>
            <c:spPr>
              <a:solidFill>
                <a:srgbClr val="FF0000"/>
              </a:solidFill>
              <a:ln>
                <a:noFill/>
              </a:ln>
              <a:effectLst/>
            </c:spPr>
            <c:extLst>
              <c:ext xmlns:c16="http://schemas.microsoft.com/office/drawing/2014/chart" uri="{C3380CC4-5D6E-409C-BE32-E72D297353CC}">
                <c16:uniqueId val="{0000000B-A048-40F0-B9A1-538A993FB0DB}"/>
              </c:ext>
            </c:extLst>
          </c:dPt>
          <c:dPt>
            <c:idx val="6"/>
            <c:bubble3D val="0"/>
            <c:spPr>
              <a:solidFill>
                <a:srgbClr val="00B0F0"/>
              </a:solidFill>
              <a:ln>
                <a:noFill/>
              </a:ln>
              <a:effectLst/>
            </c:spPr>
            <c:extLst>
              <c:ext xmlns:c16="http://schemas.microsoft.com/office/drawing/2014/chart" uri="{C3380CC4-5D6E-409C-BE32-E72D297353CC}">
                <c16:uniqueId val="{0000000D-A048-40F0-B9A1-538A993FB0DB}"/>
              </c:ext>
            </c:extLst>
          </c:dPt>
          <c:dPt>
            <c:idx val="7"/>
            <c:bubble3D val="0"/>
            <c:spPr>
              <a:solidFill>
                <a:srgbClr val="F79646">
                  <a:lumMod val="40000"/>
                  <a:lumOff val="60000"/>
                </a:srgbClr>
              </a:solidFill>
              <a:ln>
                <a:noFill/>
              </a:ln>
              <a:effectLst/>
            </c:spPr>
            <c:extLst>
              <c:ext xmlns:c16="http://schemas.microsoft.com/office/drawing/2014/chart" uri="{C3380CC4-5D6E-409C-BE32-E72D297353CC}">
                <c16:uniqueId val="{0000000F-A048-40F0-B9A1-538A993FB0DB}"/>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c:spPr>
            <c:extLst>
              <c:ext xmlns:c16="http://schemas.microsoft.com/office/drawing/2014/chart" uri="{C3380CC4-5D6E-409C-BE32-E72D297353CC}">
                <c16:uniqueId val="{00000011-A048-40F0-B9A1-538A993FB0DB}"/>
              </c:ext>
            </c:extLst>
          </c:dPt>
          <c:dLbls>
            <c:dLbl>
              <c:idx val="3"/>
              <c:delete val="1"/>
              <c:extLst>
                <c:ext xmlns:c15="http://schemas.microsoft.com/office/drawing/2012/chart" uri="{CE6537A1-D6FC-4f65-9D91-7224C49458BB}"/>
                <c:ext xmlns:c16="http://schemas.microsoft.com/office/drawing/2014/chart" uri="{C3380CC4-5D6E-409C-BE32-E72D297353CC}">
                  <c16:uniqueId val="{00000007-A048-40F0-B9A1-538A993FB0DB}"/>
                </c:ext>
              </c:extLst>
            </c:dLbl>
            <c:dLbl>
              <c:idx val="4"/>
              <c:layout>
                <c:manualLayout>
                  <c:x val="7.0918416447944194E-2"/>
                  <c:y val="-0.1297018081073199"/>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A048-40F0-B9A1-538A993FB0DB}"/>
                </c:ext>
              </c:extLst>
            </c:dLbl>
            <c:dLbl>
              <c:idx val="5"/>
              <c:delete val="1"/>
              <c:extLst>
                <c:ext xmlns:c15="http://schemas.microsoft.com/office/drawing/2012/chart" uri="{CE6537A1-D6FC-4f65-9D91-7224C49458BB}"/>
                <c:ext xmlns:c16="http://schemas.microsoft.com/office/drawing/2014/chart" uri="{C3380CC4-5D6E-409C-BE32-E72D297353CC}">
                  <c16:uniqueId val="{0000000B-A048-40F0-B9A1-538A993FB0DB}"/>
                </c:ext>
              </c:extLst>
            </c:dLbl>
            <c:dLbl>
              <c:idx val="6"/>
              <c:delete val="1"/>
              <c:extLst>
                <c:ext xmlns:c15="http://schemas.microsoft.com/office/drawing/2012/chart" uri="{CE6537A1-D6FC-4f65-9D91-7224C49458BB}"/>
                <c:ext xmlns:c16="http://schemas.microsoft.com/office/drawing/2014/chart" uri="{C3380CC4-5D6E-409C-BE32-E72D297353CC}">
                  <c16:uniqueId val="{0000000D-A048-40F0-B9A1-538A993FB0DB}"/>
                </c:ext>
              </c:extLst>
            </c:dLbl>
            <c:dLbl>
              <c:idx val="7"/>
              <c:delete val="1"/>
              <c:extLst>
                <c:ext xmlns:c15="http://schemas.microsoft.com/office/drawing/2012/chart" uri="{CE6537A1-D6FC-4f65-9D91-7224C49458BB}"/>
                <c:ext xmlns:c16="http://schemas.microsoft.com/office/drawing/2014/chart" uri="{C3380CC4-5D6E-409C-BE32-E72D297353CC}">
                  <c16:uniqueId val="{0000000F-A048-40F0-B9A1-538A993FB0DB}"/>
                </c:ext>
              </c:extLst>
            </c:dLbl>
            <c:dLbl>
              <c:idx val="8"/>
              <c:delete val="1"/>
              <c:extLst>
                <c:ext xmlns:c15="http://schemas.microsoft.com/office/drawing/2012/chart" uri="{CE6537A1-D6FC-4f65-9D91-7224C49458BB}"/>
                <c:ext xmlns:c16="http://schemas.microsoft.com/office/drawing/2014/chart" uri="{C3380CC4-5D6E-409C-BE32-E72D297353CC}">
                  <c16:uniqueId val="{00000011-A048-40F0-B9A1-538A993FB0DB}"/>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de-DE"/>
              </a:p>
            </c:txPr>
            <c:dLblPos val="inEnd"/>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Sectors!$A$2:$A$10</c:f>
              <c:strCache>
                <c:ptCount val="9"/>
                <c:pt idx="0">
                  <c:v>Chemical</c:v>
                </c:pt>
                <c:pt idx="1">
                  <c:v>Construction</c:v>
                </c:pt>
                <c:pt idx="2">
                  <c:v>Energy</c:v>
                </c:pt>
                <c:pt idx="3">
                  <c:v>Food/Agriculture</c:v>
                </c:pt>
                <c:pt idx="4">
                  <c:v>Metal</c:v>
                </c:pt>
                <c:pt idx="5">
                  <c:v>Mining</c:v>
                </c:pt>
                <c:pt idx="6">
                  <c:v>Other</c:v>
                </c:pt>
                <c:pt idx="7">
                  <c:v>Paper</c:v>
                </c:pt>
                <c:pt idx="8">
                  <c:v>Waste</c:v>
                </c:pt>
              </c:strCache>
            </c:strRef>
          </c:cat>
          <c:val>
            <c:numRef>
              <c:f>Sectors!$B$2:$B$10</c:f>
              <c:numCache>
                <c:formatCode>General</c:formatCode>
                <c:ptCount val="9"/>
                <c:pt idx="0">
                  <c:v>0.32585300000000156</c:v>
                </c:pt>
                <c:pt idx="1">
                  <c:v>0.36446400000000123</c:v>
                </c:pt>
                <c:pt idx="2">
                  <c:v>0.20053100000000004</c:v>
                </c:pt>
                <c:pt idx="3">
                  <c:v>1.7598000000000023E-2</c:v>
                </c:pt>
                <c:pt idx="4">
                  <c:v>2.4174949999999988</c:v>
                </c:pt>
                <c:pt idx="5">
                  <c:v>5.9800000000000413E-4</c:v>
                </c:pt>
                <c:pt idx="6">
                  <c:v>3.9550000000000002E-3</c:v>
                </c:pt>
                <c:pt idx="7">
                  <c:v>3.5280000000000082E-2</c:v>
                </c:pt>
                <c:pt idx="8">
                  <c:v>1.9643000000000067E-2</c:v>
                </c:pt>
              </c:numCache>
            </c:numRef>
          </c:val>
          <c:extLst>
            <c:ext xmlns:c16="http://schemas.microsoft.com/office/drawing/2014/chart" uri="{C3380CC4-5D6E-409C-BE32-E72D297353CC}">
              <c16:uniqueId val="{00000012-A048-40F0-B9A1-538A993FB0DB}"/>
            </c:ext>
          </c:extLst>
        </c:ser>
        <c:ser>
          <c:idx val="1"/>
          <c:order val="1"/>
          <c:tx>
            <c:strRef>
              <c:f>Sectors!$C$1</c:f>
              <c:strCache>
                <c:ptCount val="1"/>
                <c:pt idx="0">
                  <c:v>Mtonnes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14-A048-40F0-B9A1-538A993FB0DB}"/>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16-A048-40F0-B9A1-538A993FB0DB}"/>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18-A048-40F0-B9A1-538A993FB0DB}"/>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1A-A048-40F0-B9A1-538A993FB0DB}"/>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1C-A048-40F0-B9A1-538A993FB0DB}"/>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c:spPr>
            <c:extLst>
              <c:ext xmlns:c16="http://schemas.microsoft.com/office/drawing/2014/chart" uri="{C3380CC4-5D6E-409C-BE32-E72D297353CC}">
                <c16:uniqueId val="{0000001E-A048-40F0-B9A1-538A993FB0DB}"/>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c:spPr>
            <c:extLst>
              <c:ext xmlns:c16="http://schemas.microsoft.com/office/drawing/2014/chart" uri="{C3380CC4-5D6E-409C-BE32-E72D297353CC}">
                <c16:uniqueId val="{00000020-A048-40F0-B9A1-538A993FB0DB}"/>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c:spPr>
            <c:extLst>
              <c:ext xmlns:c16="http://schemas.microsoft.com/office/drawing/2014/chart" uri="{C3380CC4-5D6E-409C-BE32-E72D297353CC}">
                <c16:uniqueId val="{00000022-A048-40F0-B9A1-538A993FB0DB}"/>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c:spPr>
            <c:extLst>
              <c:ext xmlns:c16="http://schemas.microsoft.com/office/drawing/2014/chart" uri="{C3380CC4-5D6E-409C-BE32-E72D297353CC}">
                <c16:uniqueId val="{00000024-A048-40F0-B9A1-538A993FB0D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de-DE"/>
              </a:p>
            </c:txPr>
            <c:dLblPos val="inEnd"/>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Sectors!$A$2:$A$10</c:f>
              <c:strCache>
                <c:ptCount val="9"/>
                <c:pt idx="0">
                  <c:v>Chemical</c:v>
                </c:pt>
                <c:pt idx="1">
                  <c:v>Construction</c:v>
                </c:pt>
                <c:pt idx="2">
                  <c:v>Energy</c:v>
                </c:pt>
                <c:pt idx="3">
                  <c:v>Food/Agriculture</c:v>
                </c:pt>
                <c:pt idx="4">
                  <c:v>Metal</c:v>
                </c:pt>
                <c:pt idx="5">
                  <c:v>Mining</c:v>
                </c:pt>
                <c:pt idx="6">
                  <c:v>Other</c:v>
                </c:pt>
                <c:pt idx="7">
                  <c:v>Paper</c:v>
                </c:pt>
                <c:pt idx="8">
                  <c:v>Waste</c:v>
                </c:pt>
              </c:strCache>
            </c:strRef>
          </c:cat>
          <c:val>
            <c:numRef>
              <c:f>Sectors!$C$2:$C$10</c:f>
              <c:numCache>
                <c:formatCode>General</c:formatCode>
                <c:ptCount val="9"/>
                <c:pt idx="0">
                  <c:v>9.6268958546971248E-2</c:v>
                </c:pt>
                <c:pt idx="1">
                  <c:v>0.10767606776019673</c:v>
                </c:pt>
                <c:pt idx="2">
                  <c:v>5.9244231375444434E-2</c:v>
                </c:pt>
                <c:pt idx="3">
                  <c:v>5.1990963180010633E-3</c:v>
                </c:pt>
                <c:pt idx="4">
                  <c:v>0.71421691972303358</c:v>
                </c:pt>
                <c:pt idx="5">
                  <c:v>1.7667118980365103E-4</c:v>
                </c:pt>
                <c:pt idx="6">
                  <c:v>1.1684524342365314E-3</c:v>
                </c:pt>
                <c:pt idx="7">
                  <c:v>1.0423009324870874E-2</c:v>
                </c:pt>
                <c:pt idx="8">
                  <c:v>5.8032645172459794E-3</c:v>
                </c:pt>
              </c:numCache>
            </c:numRef>
          </c:val>
          <c:extLst>
            <c:ext xmlns:c16="http://schemas.microsoft.com/office/drawing/2014/chart" uri="{C3380CC4-5D6E-409C-BE32-E72D297353CC}">
              <c16:uniqueId val="{00000025-A048-40F0-B9A1-538A993FB0DB}"/>
            </c:ext>
          </c:extLst>
        </c:ser>
        <c:dLbls>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9.2193241395959524E-2"/>
          <c:y val="0.75605626123930969"/>
          <c:w val="0.83537689464161935"/>
          <c:h val="0.2389105427035727"/>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de-DE"/>
        </a:p>
      </c:txPr>
    </c:legend>
    <c:plotVisOnly val="1"/>
    <c:dispBlanksAs val="zero"/>
    <c:showDLblsOverMax val="0"/>
  </c:chart>
  <c:spPr>
    <a:noFill/>
    <a:ln>
      <a:noFill/>
    </a:ln>
    <a:effectLst/>
  </c:spPr>
  <c:txPr>
    <a:bodyPr/>
    <a:lstStyle/>
    <a:p>
      <a:pPr>
        <a:defRPr/>
      </a:pPr>
      <a:endParaRPr lang="de-DE"/>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 Metal</a:t>
            </a:r>
            <a:r>
              <a:rPr lang="en-US" baseline="0" dirty="0"/>
              <a:t> sector</a:t>
            </a:r>
            <a:endParaRPr lang="en-US" dirty="0"/>
          </a:p>
        </c:rich>
      </c:tx>
      <c:layout>
        <c:manualLayout>
          <c:xMode val="edge"/>
          <c:yMode val="edge"/>
          <c:x val="0.25827639198971147"/>
          <c:y val="0.21147063036322791"/>
        </c:manualLayout>
      </c:layout>
      <c:overlay val="0"/>
      <c:spPr>
        <a:noFill/>
        <a:ln>
          <a:noFill/>
        </a:ln>
        <a:effectLst/>
      </c:spPr>
    </c:title>
    <c:autoTitleDeleted val="0"/>
    <c:plotArea>
      <c:layout>
        <c:manualLayout>
          <c:layoutTarget val="inner"/>
          <c:xMode val="edge"/>
          <c:yMode val="edge"/>
          <c:x val="0.44049431321085042"/>
          <c:y val="0.18300925925925926"/>
          <c:w val="0.36345603674540738"/>
          <c:h val="0.60576006124234449"/>
        </c:manualLayout>
      </c:layout>
      <c:pieChart>
        <c:varyColors val="1"/>
        <c:ser>
          <c:idx val="0"/>
          <c:order val="0"/>
          <c:tx>
            <c:strRef>
              <c:f>Sectors!$C$26</c:f>
              <c:strCache>
                <c:ptCount val="1"/>
                <c:pt idx="0">
                  <c:v>Mtonnes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85C5-4059-B07D-721FEFD98263}"/>
              </c:ext>
            </c:extLst>
          </c:dPt>
          <c:dPt>
            <c:idx val="1"/>
            <c:bubble3D val="0"/>
            <c:spPr>
              <a:solidFill>
                <a:srgbClr val="C0504D">
                  <a:lumMod val="60000"/>
                  <a:lumOff val="40000"/>
                </a:srgbClr>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85C5-4059-B07D-721FEFD98263}"/>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5-85C5-4059-B07D-721FEFD98263}"/>
              </c:ext>
            </c:extLst>
          </c:dPt>
          <c:dPt>
            <c:idx val="3"/>
            <c:bubble3D val="0"/>
            <c:explosion val="26"/>
            <c:spPr>
              <a:solidFill>
                <a:srgbClr val="8064A2"/>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7-85C5-4059-B07D-721FEFD98263}"/>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9-85C5-4059-B07D-721FEFD98263}"/>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B-85C5-4059-B07D-721FEFD98263}"/>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D-85C5-4059-B07D-721FEFD98263}"/>
              </c:ext>
            </c:extLst>
          </c:dPt>
          <c:dPt>
            <c:idx val="7"/>
            <c:bubble3D val="0"/>
            <c:spPr>
              <a:solidFill>
                <a:srgbClr val="F79646"/>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F-85C5-4059-B07D-721FEFD98263}"/>
              </c:ext>
            </c:extLst>
          </c:dPt>
          <c:dPt>
            <c:idx val="8"/>
            <c:bubble3D val="0"/>
            <c:spPr>
              <a:solidFill>
                <a:srgbClr val="6699FF"/>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1-85C5-4059-B07D-721FEFD98263}"/>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3-85C5-4059-B07D-721FEFD98263}"/>
              </c:ext>
            </c:extLst>
          </c:dPt>
          <c:dPt>
            <c:idx val="10"/>
            <c:bubble3D val="0"/>
            <c:spPr>
              <a:gradFill rotWithShape="1">
                <a:gsLst>
                  <a:gs pos="0">
                    <a:schemeClr val="accent5">
                      <a:lumMod val="60000"/>
                      <a:satMod val="103000"/>
                      <a:lumMod val="102000"/>
                      <a:tint val="94000"/>
                    </a:schemeClr>
                  </a:gs>
                  <a:gs pos="50000">
                    <a:schemeClr val="accent5">
                      <a:lumMod val="60000"/>
                      <a:satMod val="110000"/>
                      <a:lumMod val="100000"/>
                      <a:shade val="100000"/>
                    </a:schemeClr>
                  </a:gs>
                  <a:gs pos="100000">
                    <a:schemeClr val="accent5">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5-85C5-4059-B07D-721FEFD98263}"/>
              </c:ext>
            </c:extLst>
          </c:dPt>
          <c:dPt>
            <c:idx val="11"/>
            <c:bubble3D val="0"/>
            <c:spPr>
              <a:gradFill rotWithShape="1">
                <a:gsLst>
                  <a:gs pos="0">
                    <a:schemeClr val="accent6">
                      <a:lumMod val="60000"/>
                      <a:satMod val="103000"/>
                      <a:lumMod val="102000"/>
                      <a:tint val="94000"/>
                    </a:schemeClr>
                  </a:gs>
                  <a:gs pos="50000">
                    <a:schemeClr val="accent6">
                      <a:lumMod val="60000"/>
                      <a:satMod val="110000"/>
                      <a:lumMod val="100000"/>
                      <a:shade val="100000"/>
                    </a:schemeClr>
                  </a:gs>
                  <a:gs pos="100000">
                    <a:schemeClr val="accent6">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7-85C5-4059-B07D-721FEFD98263}"/>
              </c:ext>
            </c:extLst>
          </c:dPt>
          <c:dLbls>
            <c:dLbl>
              <c:idx val="0"/>
              <c:delete val="1"/>
              <c:extLst>
                <c:ext xmlns:c15="http://schemas.microsoft.com/office/drawing/2012/chart" uri="{CE6537A1-D6FC-4f65-9D91-7224C49458BB}"/>
                <c:ext xmlns:c16="http://schemas.microsoft.com/office/drawing/2014/chart" uri="{C3380CC4-5D6E-409C-BE32-E72D297353CC}">
                  <c16:uniqueId val="{00000001-85C5-4059-B07D-721FEFD98263}"/>
                </c:ext>
              </c:extLst>
            </c:dLbl>
            <c:dLbl>
              <c:idx val="1"/>
              <c:delete val="1"/>
              <c:extLst>
                <c:ext xmlns:c15="http://schemas.microsoft.com/office/drawing/2012/chart" uri="{CE6537A1-D6FC-4f65-9D91-7224C49458BB}"/>
                <c:ext xmlns:c16="http://schemas.microsoft.com/office/drawing/2014/chart" uri="{C3380CC4-5D6E-409C-BE32-E72D297353CC}">
                  <c16:uniqueId val="{00000003-85C5-4059-B07D-721FEFD98263}"/>
                </c:ext>
              </c:extLst>
            </c:dLbl>
            <c:dLbl>
              <c:idx val="2"/>
              <c:delete val="1"/>
              <c:extLst>
                <c:ext xmlns:c15="http://schemas.microsoft.com/office/drawing/2012/chart" uri="{CE6537A1-D6FC-4f65-9D91-7224C49458BB}"/>
                <c:ext xmlns:c16="http://schemas.microsoft.com/office/drawing/2014/chart" uri="{C3380CC4-5D6E-409C-BE32-E72D297353CC}">
                  <c16:uniqueId val="{00000005-85C5-4059-B07D-721FEFD98263}"/>
                </c:ext>
              </c:extLst>
            </c:dLbl>
            <c:dLbl>
              <c:idx val="4"/>
              <c:delete val="1"/>
              <c:extLst>
                <c:ext xmlns:c15="http://schemas.microsoft.com/office/drawing/2012/chart" uri="{CE6537A1-D6FC-4f65-9D91-7224C49458BB}"/>
                <c:ext xmlns:c16="http://schemas.microsoft.com/office/drawing/2014/chart" uri="{C3380CC4-5D6E-409C-BE32-E72D297353CC}">
                  <c16:uniqueId val="{00000009-85C5-4059-B07D-721FEFD98263}"/>
                </c:ext>
              </c:extLst>
            </c:dLbl>
            <c:dLbl>
              <c:idx val="5"/>
              <c:delete val="1"/>
              <c:extLst>
                <c:ext xmlns:c15="http://schemas.microsoft.com/office/drawing/2012/chart" uri="{CE6537A1-D6FC-4f65-9D91-7224C49458BB}"/>
                <c:ext xmlns:c16="http://schemas.microsoft.com/office/drawing/2014/chart" uri="{C3380CC4-5D6E-409C-BE32-E72D297353CC}">
                  <c16:uniqueId val="{0000000B-85C5-4059-B07D-721FEFD98263}"/>
                </c:ext>
              </c:extLst>
            </c:dLbl>
            <c:dLbl>
              <c:idx val="6"/>
              <c:delete val="1"/>
              <c:extLst>
                <c:ext xmlns:c15="http://schemas.microsoft.com/office/drawing/2012/chart" uri="{CE6537A1-D6FC-4f65-9D91-7224C49458BB}"/>
                <c:ext xmlns:c16="http://schemas.microsoft.com/office/drawing/2014/chart" uri="{C3380CC4-5D6E-409C-BE32-E72D297353CC}">
                  <c16:uniqueId val="{0000000D-85C5-4059-B07D-721FEFD98263}"/>
                </c:ext>
              </c:extLst>
            </c:dLbl>
            <c:dLbl>
              <c:idx val="7"/>
              <c:delete val="1"/>
              <c:extLst>
                <c:ext xmlns:c15="http://schemas.microsoft.com/office/drawing/2012/chart" uri="{CE6537A1-D6FC-4f65-9D91-7224C49458BB}"/>
                <c:ext xmlns:c16="http://schemas.microsoft.com/office/drawing/2014/chart" uri="{C3380CC4-5D6E-409C-BE32-E72D297353CC}">
                  <c16:uniqueId val="{0000000F-85C5-4059-B07D-721FEFD98263}"/>
                </c:ext>
              </c:extLst>
            </c:dLbl>
            <c:dLbl>
              <c:idx val="8"/>
              <c:delete val="1"/>
              <c:extLst>
                <c:ext xmlns:c15="http://schemas.microsoft.com/office/drawing/2012/chart" uri="{CE6537A1-D6FC-4f65-9D91-7224C49458BB}"/>
                <c:ext xmlns:c16="http://schemas.microsoft.com/office/drawing/2014/chart" uri="{C3380CC4-5D6E-409C-BE32-E72D297353CC}">
                  <c16:uniqueId val="{00000011-85C5-4059-B07D-721FEFD98263}"/>
                </c:ext>
              </c:extLst>
            </c:dLbl>
            <c:dLbl>
              <c:idx val="9"/>
              <c:delete val="1"/>
              <c:extLst>
                <c:ext xmlns:c15="http://schemas.microsoft.com/office/drawing/2012/chart" uri="{CE6537A1-D6FC-4f65-9D91-7224C49458BB}"/>
                <c:ext xmlns:c16="http://schemas.microsoft.com/office/drawing/2014/chart" uri="{C3380CC4-5D6E-409C-BE32-E72D297353CC}">
                  <c16:uniqueId val="{00000013-85C5-4059-B07D-721FEFD98263}"/>
                </c:ext>
              </c:extLst>
            </c:dLbl>
            <c:dLbl>
              <c:idx val="10"/>
              <c:delete val="1"/>
              <c:extLst>
                <c:ext xmlns:c15="http://schemas.microsoft.com/office/drawing/2012/chart" uri="{CE6537A1-D6FC-4f65-9D91-7224C49458BB}"/>
                <c:ext xmlns:c16="http://schemas.microsoft.com/office/drawing/2014/chart" uri="{C3380CC4-5D6E-409C-BE32-E72D297353CC}">
                  <c16:uniqueId val="{00000015-85C5-4059-B07D-721FEFD98263}"/>
                </c:ext>
              </c:extLst>
            </c:dLbl>
            <c:dLbl>
              <c:idx val="11"/>
              <c:delete val="1"/>
              <c:extLst>
                <c:ext xmlns:c15="http://schemas.microsoft.com/office/drawing/2012/chart" uri="{CE6537A1-D6FC-4f65-9D91-7224C49458BB}"/>
                <c:ext xmlns:c16="http://schemas.microsoft.com/office/drawing/2014/chart" uri="{C3380CC4-5D6E-409C-BE32-E72D297353CC}">
                  <c16:uniqueId val="{00000017-85C5-4059-B07D-721FEFD98263}"/>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Sectors!$B$27:$B$38</c:f>
              <c:strCache>
                <c:ptCount val="12"/>
                <c:pt idx="0">
                  <c:v>Treatment and coating of metals</c:v>
                </c:pt>
                <c:pt idx="1">
                  <c:v>Manufacture of other non-metallic mineral products n.e.c.</c:v>
                </c:pt>
                <c:pt idx="2">
                  <c:v>Other non-ferrous metal production</c:v>
                </c:pt>
                <c:pt idx="3">
                  <c:v>Manufacture of basic iron and steel and of ferro-alloys</c:v>
                </c:pt>
                <c:pt idx="4">
                  <c:v>Lead, zinc and tin production</c:v>
                </c:pt>
                <c:pt idx="5">
                  <c:v>Forging, pressing, stamping and roll-forming of metal; powder metallurgy</c:v>
                </c:pt>
                <c:pt idx="6">
                  <c:v>Copper production</c:v>
                </c:pt>
                <c:pt idx="7">
                  <c:v>Casting of steel</c:v>
                </c:pt>
                <c:pt idx="8">
                  <c:v>Casting of iron</c:v>
                </c:pt>
                <c:pt idx="9">
                  <c:v>Casting of light metals</c:v>
                </c:pt>
                <c:pt idx="10">
                  <c:v>Casting of other non-ferrous metals</c:v>
                </c:pt>
                <c:pt idx="11">
                  <c:v>Aluminium production</c:v>
                </c:pt>
              </c:strCache>
            </c:strRef>
          </c:cat>
          <c:val>
            <c:numRef>
              <c:f>Sectors!$C$27:$C$38</c:f>
              <c:numCache>
                <c:formatCode>General</c:formatCode>
                <c:ptCount val="12"/>
                <c:pt idx="0">
                  <c:v>5.3236924998811087E-2</c:v>
                </c:pt>
                <c:pt idx="1">
                  <c:v>1.2939013317504278</c:v>
                </c:pt>
                <c:pt idx="2">
                  <c:v>0.23826316083383844</c:v>
                </c:pt>
                <c:pt idx="3">
                  <c:v>92.157088225621436</c:v>
                </c:pt>
                <c:pt idx="4">
                  <c:v>6.2502714586793434E-2</c:v>
                </c:pt>
                <c:pt idx="5">
                  <c:v>2.2130345667726564E-2</c:v>
                </c:pt>
                <c:pt idx="6">
                  <c:v>0.12926603777877521</c:v>
                </c:pt>
                <c:pt idx="7">
                  <c:v>8.8107731350013208E-2</c:v>
                </c:pt>
                <c:pt idx="8">
                  <c:v>0.82750946744460763</c:v>
                </c:pt>
                <c:pt idx="9">
                  <c:v>9.638075776785468E-2</c:v>
                </c:pt>
                <c:pt idx="10">
                  <c:v>4.6328947939913261E-2</c:v>
                </c:pt>
                <c:pt idx="11">
                  <c:v>5.0065873972851955</c:v>
                </c:pt>
              </c:numCache>
            </c:numRef>
          </c:val>
          <c:extLst>
            <c:ext xmlns:c16="http://schemas.microsoft.com/office/drawing/2014/chart" uri="{C3380CC4-5D6E-409C-BE32-E72D297353CC}">
              <c16:uniqueId val="{00000018-85C5-4059-B07D-721FEFD98263}"/>
            </c:ext>
          </c:extLst>
        </c:ser>
        <c:dLbls>
          <c:showLegendKey val="0"/>
          <c:showVal val="0"/>
          <c:showCatName val="0"/>
          <c:showSerName val="0"/>
          <c:showPercent val="1"/>
          <c:showBubbleSize val="0"/>
          <c:showLeaderLines val="1"/>
        </c:dLbls>
        <c:firstSliceAng val="0"/>
      </c:pieChart>
      <c:spPr>
        <a:noFill/>
        <a:ln>
          <a:noFill/>
        </a:ln>
        <a:effectLst/>
      </c:spPr>
    </c:plotArea>
    <c:legend>
      <c:legendPos val="b"/>
      <c:legendEntry>
        <c:idx val="0"/>
        <c:delete val="1"/>
      </c:legendEntry>
      <c:legendEntry>
        <c:idx val="2"/>
        <c:delete val="1"/>
      </c:legendEntry>
      <c:legendEntry>
        <c:idx val="4"/>
        <c:delete val="1"/>
      </c:legendEntry>
      <c:legendEntry>
        <c:idx val="5"/>
        <c:delete val="1"/>
      </c:legendEntry>
      <c:legendEntry>
        <c:idx val="6"/>
        <c:delete val="1"/>
      </c:legendEntry>
      <c:legendEntry>
        <c:idx val="7"/>
        <c:delete val="1"/>
      </c:legendEntry>
      <c:legendEntry>
        <c:idx val="9"/>
        <c:delete val="1"/>
      </c:legendEntry>
      <c:legendEntry>
        <c:idx val="10"/>
        <c:delete val="1"/>
      </c:legendEntry>
      <c:layout>
        <c:manualLayout>
          <c:xMode val="edge"/>
          <c:yMode val="edge"/>
          <c:x val="0"/>
          <c:y val="0.78985296557984741"/>
          <c:w val="1"/>
          <c:h val="0.1888235158634565"/>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de-DE"/>
        </a:p>
      </c:txPr>
    </c:legend>
    <c:plotVisOnly val="1"/>
    <c:dispBlanksAs val="zero"/>
    <c:showDLblsOverMax val="0"/>
  </c:chart>
  <c:spPr>
    <a:noFill/>
    <a:ln>
      <a:noFill/>
    </a:ln>
    <a:effectLst/>
  </c:spPr>
  <c:txPr>
    <a:bodyPr/>
    <a:lstStyle/>
    <a:p>
      <a:pPr>
        <a:defRPr/>
      </a:pPr>
      <a:endParaRPr lang="de-DE"/>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de-DE"/>
              <a:t>Chemicals</a:t>
            </a:r>
          </a:p>
        </c:rich>
      </c:tx>
      <c:overlay val="0"/>
      <c:spPr>
        <a:noFill/>
        <a:ln>
          <a:noFill/>
        </a:ln>
        <a:effectLst/>
      </c:spPr>
    </c:title>
    <c:autoTitleDeleted val="0"/>
    <c:plotArea>
      <c:layout/>
      <c:pieChart>
        <c:varyColors val="1"/>
        <c:ser>
          <c:idx val="0"/>
          <c:order val="0"/>
          <c:tx>
            <c:strRef>
              <c:f>Sectors!$C$13</c:f>
              <c:strCache>
                <c:ptCount val="1"/>
                <c:pt idx="0">
                  <c:v>Mtonnes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690C-4E37-A45C-E23DFC801573}"/>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690C-4E37-A45C-E23DFC801573}"/>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5-690C-4E37-A45C-E23DFC801573}"/>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7-690C-4E37-A45C-E23DFC801573}"/>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9-690C-4E37-A45C-E23DFC801573}"/>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B-690C-4E37-A45C-E23DFC801573}"/>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D-690C-4E37-A45C-E23DFC801573}"/>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F-690C-4E37-A45C-E23DFC801573}"/>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1-690C-4E37-A45C-E23DFC801573}"/>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3-690C-4E37-A45C-E23DFC801573}"/>
              </c:ext>
            </c:extLst>
          </c:dPt>
          <c:dLbls>
            <c:dLbl>
              <c:idx val="0"/>
              <c:delete val="1"/>
              <c:extLst>
                <c:ext xmlns:c15="http://schemas.microsoft.com/office/drawing/2012/chart" uri="{CE6537A1-D6FC-4f65-9D91-7224C49458BB}"/>
                <c:ext xmlns:c16="http://schemas.microsoft.com/office/drawing/2014/chart" uri="{C3380CC4-5D6E-409C-BE32-E72D297353CC}">
                  <c16:uniqueId val="{00000001-690C-4E37-A45C-E23DFC801573}"/>
                </c:ext>
              </c:extLst>
            </c:dLbl>
            <c:dLbl>
              <c:idx val="2"/>
              <c:delete val="1"/>
              <c:extLst>
                <c:ext xmlns:c15="http://schemas.microsoft.com/office/drawing/2012/chart" uri="{CE6537A1-D6FC-4f65-9D91-7224C49458BB}"/>
                <c:ext xmlns:c16="http://schemas.microsoft.com/office/drawing/2014/chart" uri="{C3380CC4-5D6E-409C-BE32-E72D297353CC}">
                  <c16:uniqueId val="{00000005-690C-4E37-A45C-E23DFC801573}"/>
                </c:ext>
              </c:extLst>
            </c:dLbl>
            <c:dLbl>
              <c:idx val="4"/>
              <c:layout>
                <c:manualLayout>
                  <c:x val="6.0004128992893882E-2"/>
                  <c:y val="-0.14790169064417141"/>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690C-4E37-A45C-E23DFC801573}"/>
                </c:ext>
              </c:extLst>
            </c:dLbl>
            <c:dLbl>
              <c:idx val="5"/>
              <c:delete val="1"/>
              <c:extLst>
                <c:ext xmlns:c15="http://schemas.microsoft.com/office/drawing/2012/chart" uri="{CE6537A1-D6FC-4f65-9D91-7224C49458BB}"/>
                <c:ext xmlns:c16="http://schemas.microsoft.com/office/drawing/2014/chart" uri="{C3380CC4-5D6E-409C-BE32-E72D297353CC}">
                  <c16:uniqueId val="{0000000B-690C-4E37-A45C-E23DFC801573}"/>
                </c:ext>
              </c:extLst>
            </c:dLbl>
            <c:dLbl>
              <c:idx val="6"/>
              <c:delete val="1"/>
              <c:extLst>
                <c:ext xmlns:c15="http://schemas.microsoft.com/office/drawing/2012/chart" uri="{CE6537A1-D6FC-4f65-9D91-7224C49458BB}"/>
                <c:ext xmlns:c16="http://schemas.microsoft.com/office/drawing/2014/chart" uri="{C3380CC4-5D6E-409C-BE32-E72D297353CC}">
                  <c16:uniqueId val="{0000000D-690C-4E37-A45C-E23DFC801573}"/>
                </c:ext>
              </c:extLst>
            </c:dLbl>
            <c:dLbl>
              <c:idx val="7"/>
              <c:delete val="1"/>
              <c:extLst>
                <c:ext xmlns:c15="http://schemas.microsoft.com/office/drawing/2012/chart" uri="{CE6537A1-D6FC-4f65-9D91-7224C49458BB}"/>
                <c:ext xmlns:c16="http://schemas.microsoft.com/office/drawing/2014/chart" uri="{C3380CC4-5D6E-409C-BE32-E72D297353CC}">
                  <c16:uniqueId val="{0000000F-690C-4E37-A45C-E23DFC801573}"/>
                </c:ext>
              </c:extLst>
            </c:dLbl>
            <c:dLbl>
              <c:idx val="8"/>
              <c:delete val="1"/>
              <c:extLst>
                <c:ext xmlns:c15="http://schemas.microsoft.com/office/drawing/2012/chart" uri="{CE6537A1-D6FC-4f65-9D91-7224C49458BB}"/>
                <c:ext xmlns:c16="http://schemas.microsoft.com/office/drawing/2014/chart" uri="{C3380CC4-5D6E-409C-BE32-E72D297353CC}">
                  <c16:uniqueId val="{00000011-690C-4E37-A45C-E23DFC801573}"/>
                </c:ext>
              </c:extLst>
            </c:dLbl>
            <c:dLbl>
              <c:idx val="9"/>
              <c:delete val="1"/>
              <c:extLst>
                <c:ext xmlns:c15="http://schemas.microsoft.com/office/drawing/2012/chart" uri="{CE6537A1-D6FC-4f65-9D91-7224C49458BB}"/>
                <c:ext xmlns:c16="http://schemas.microsoft.com/office/drawing/2014/chart" uri="{C3380CC4-5D6E-409C-BE32-E72D297353CC}">
                  <c16:uniqueId val="{00000013-690C-4E37-A45C-E23DFC801573}"/>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de-DE"/>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Sectors!$B$14:$B$23</c:f>
              <c:strCache>
                <c:ptCount val="10"/>
                <c:pt idx="0">
                  <c:v>Manufacture of refractory products</c:v>
                </c:pt>
                <c:pt idx="1">
                  <c:v>Manufacture of refined petroleum products</c:v>
                </c:pt>
                <c:pt idx="2">
                  <c:v>Manufacture of plastics in primary forms</c:v>
                </c:pt>
                <c:pt idx="3">
                  <c:v>Manufacture of other organic basic chemicals</c:v>
                </c:pt>
                <c:pt idx="4">
                  <c:v>Manufacture of other inorganic basic chemicals</c:v>
                </c:pt>
                <c:pt idx="5">
                  <c:v>Manufacture of other chemical products n.e.c.</c:v>
                </c:pt>
                <c:pt idx="6">
                  <c:v>Manufacture of oils and fats</c:v>
                </c:pt>
                <c:pt idx="7">
                  <c:v>Manufacture of fertilisers and nitrogen compounds</c:v>
                </c:pt>
                <c:pt idx="8">
                  <c:v>Manufacture of dyes and pigments</c:v>
                </c:pt>
                <c:pt idx="9">
                  <c:v>Manufacture of coke oven products</c:v>
                </c:pt>
              </c:strCache>
            </c:strRef>
          </c:cat>
          <c:val>
            <c:numRef>
              <c:f>Sectors!$C$14:$C$23</c:f>
              <c:numCache>
                <c:formatCode>General</c:formatCode>
                <c:ptCount val="10"/>
                <c:pt idx="0">
                  <c:v>0.65060011723078071</c:v>
                </c:pt>
                <c:pt idx="1">
                  <c:v>15.686828109607696</c:v>
                </c:pt>
                <c:pt idx="2">
                  <c:v>1.0814692514722835</c:v>
                </c:pt>
                <c:pt idx="3">
                  <c:v>7.6500753407211155</c:v>
                </c:pt>
                <c:pt idx="4">
                  <c:v>64.316118004130672</c:v>
                </c:pt>
                <c:pt idx="5">
                  <c:v>1.4423681844267244</c:v>
                </c:pt>
                <c:pt idx="6">
                  <c:v>0.23108579635602541</c:v>
                </c:pt>
                <c:pt idx="7">
                  <c:v>0.9976891420364391</c:v>
                </c:pt>
                <c:pt idx="8">
                  <c:v>2.9123561851509603</c:v>
                </c:pt>
                <c:pt idx="9">
                  <c:v>4.2555999177543224</c:v>
                </c:pt>
              </c:numCache>
            </c:numRef>
          </c:val>
          <c:extLst>
            <c:ext xmlns:c16="http://schemas.microsoft.com/office/drawing/2014/chart" uri="{C3380CC4-5D6E-409C-BE32-E72D297353CC}">
              <c16:uniqueId val="{00000014-690C-4E37-A45C-E23DFC801573}"/>
            </c:ext>
          </c:extLst>
        </c:ser>
        <c:dLbls>
          <c:showLegendKey val="0"/>
          <c:showVal val="0"/>
          <c:showCatName val="0"/>
          <c:showSerName val="0"/>
          <c:showPercent val="1"/>
          <c:showBubbleSize val="0"/>
          <c:showLeaderLines val="1"/>
        </c:dLbls>
        <c:firstSliceAng val="0"/>
      </c:pieChart>
      <c:spPr>
        <a:noFill/>
        <a:ln>
          <a:noFill/>
        </a:ln>
        <a:effectLst/>
      </c:spPr>
    </c:plotArea>
    <c:legend>
      <c:legendPos val="b"/>
      <c:legendEntry>
        <c:idx val="0"/>
        <c:delete val="1"/>
      </c:legendEntry>
      <c:legendEntry>
        <c:idx val="2"/>
        <c:delete val="1"/>
      </c:legendEntry>
      <c:legendEntry>
        <c:idx val="5"/>
        <c:delete val="1"/>
      </c:legendEntry>
      <c:legendEntry>
        <c:idx val="6"/>
        <c:delete val="1"/>
      </c:legendEntry>
      <c:legendEntry>
        <c:idx val="7"/>
        <c:delete val="1"/>
      </c:legendEntry>
      <c:legendEntry>
        <c:idx val="8"/>
        <c:delete val="1"/>
      </c:legendEntry>
      <c:layout>
        <c:manualLayout>
          <c:xMode val="edge"/>
          <c:yMode val="edge"/>
          <c:x val="7.6304840652433514E-3"/>
          <c:y val="0.80076580809785802"/>
          <c:w val="0.54420366686940769"/>
          <c:h val="0.1718162547178714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zero"/>
    <c:showDLblsOverMax val="0"/>
  </c:chart>
  <c:spPr>
    <a:noFill/>
    <a:ln>
      <a:noFill/>
    </a:ln>
    <a:effectLst/>
  </c:spPr>
  <c:txPr>
    <a:bodyPr/>
    <a:lstStyle/>
    <a:p>
      <a:pPr>
        <a:defRPr/>
      </a:pPr>
      <a:endParaRPr lang="de-DE"/>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Construction</a:t>
            </a:r>
          </a:p>
        </c:rich>
      </c:tx>
      <c:overlay val="0"/>
      <c:spPr>
        <a:noFill/>
        <a:ln>
          <a:noFill/>
        </a:ln>
        <a:effectLst/>
      </c:spPr>
    </c:title>
    <c:autoTitleDeleted val="0"/>
    <c:plotArea>
      <c:layout/>
      <c:pieChart>
        <c:varyColors val="1"/>
        <c:ser>
          <c:idx val="0"/>
          <c:order val="0"/>
          <c:tx>
            <c:strRef>
              <c:f>Sectors!$C$50</c:f>
              <c:strCache>
                <c:ptCount val="1"/>
                <c:pt idx="0">
                  <c:v>Mtonnes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5B9B-4428-8936-27DF67A5C7DE}"/>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5B9B-4428-8936-27DF67A5C7DE}"/>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5B9B-4428-8936-27DF67A5C7DE}"/>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5B9B-4428-8936-27DF67A5C7DE}"/>
              </c:ext>
            </c:extLst>
          </c:dPt>
          <c:dLbls>
            <c:dLbl>
              <c:idx val="0"/>
              <c:delete val="1"/>
              <c:extLst>
                <c:ext xmlns:c15="http://schemas.microsoft.com/office/drawing/2012/chart" uri="{CE6537A1-D6FC-4f65-9D91-7224C49458BB}"/>
                <c:ext xmlns:c16="http://schemas.microsoft.com/office/drawing/2014/chart" uri="{C3380CC4-5D6E-409C-BE32-E72D297353CC}">
                  <c16:uniqueId val="{00000001-5B9B-4428-8936-27DF67A5C7DE}"/>
                </c:ext>
              </c:extLst>
            </c:dLbl>
            <c:dLbl>
              <c:idx val="3"/>
              <c:delete val="1"/>
              <c:extLst>
                <c:ext xmlns:c15="http://schemas.microsoft.com/office/drawing/2012/chart" uri="{CE6537A1-D6FC-4f65-9D91-7224C49458BB}"/>
                <c:ext xmlns:c16="http://schemas.microsoft.com/office/drawing/2014/chart" uri="{C3380CC4-5D6E-409C-BE32-E72D297353CC}">
                  <c16:uniqueId val="{00000007-5B9B-4428-8936-27DF67A5C7DE}"/>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2"/>
                    </a:solidFill>
                    <a:latin typeface="+mn-lt"/>
                    <a:ea typeface="+mn-ea"/>
                    <a:cs typeface="+mn-cs"/>
                  </a:defRPr>
                </a:pPr>
                <a:endParaRPr lang="de-DE"/>
              </a:p>
            </c:txPr>
            <c:dLblPos val="inEnd"/>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Sectors!$B$51:$B$54</c:f>
              <c:strCache>
                <c:ptCount val="4"/>
                <c:pt idx="0">
                  <c:v>Manufacture of bricks, tiles and construction products, in baked clay</c:v>
                </c:pt>
                <c:pt idx="1">
                  <c:v>Manufacture of cement</c:v>
                </c:pt>
                <c:pt idx="2">
                  <c:v>Manufacture of lime and plaster</c:v>
                </c:pt>
                <c:pt idx="3">
                  <c:v>Manufacture of veneer sheets and wood-based panels</c:v>
                </c:pt>
              </c:strCache>
            </c:strRef>
          </c:cat>
          <c:val>
            <c:numRef>
              <c:f>Sectors!$C$51:$C$54</c:f>
              <c:numCache>
                <c:formatCode>General</c:formatCode>
                <c:ptCount val="4"/>
                <c:pt idx="0">
                  <c:v>1.3707801044822066</c:v>
                </c:pt>
                <c:pt idx="1">
                  <c:v>69.975909829228684</c:v>
                </c:pt>
                <c:pt idx="2">
                  <c:v>26.017658808551751</c:v>
                </c:pt>
                <c:pt idx="3">
                  <c:v>2.6356512577374045</c:v>
                </c:pt>
              </c:numCache>
            </c:numRef>
          </c:val>
          <c:extLst>
            <c:ext xmlns:c16="http://schemas.microsoft.com/office/drawing/2014/chart" uri="{C3380CC4-5D6E-409C-BE32-E72D297353CC}">
              <c16:uniqueId val="{00000008-5B9B-4428-8936-27DF67A5C7DE}"/>
            </c:ext>
          </c:extLst>
        </c:ser>
        <c:dLbls>
          <c:showLegendKey val="0"/>
          <c:showVal val="0"/>
          <c:showCatName val="0"/>
          <c:showSerName val="0"/>
          <c:showPercent val="1"/>
          <c:showBubbleSize val="0"/>
          <c:showLeaderLines val="1"/>
        </c:dLbls>
        <c:firstSliceAng val="0"/>
      </c:pieChart>
      <c:spPr>
        <a:noFill/>
        <a:ln>
          <a:noFill/>
        </a:ln>
        <a:effectLst/>
      </c:spPr>
    </c:plotArea>
    <c:legend>
      <c:legendPos val="b"/>
      <c:legendEntry>
        <c:idx val="0"/>
        <c:delete val="1"/>
      </c:legendEntry>
      <c:legendEntry>
        <c:idx val="3"/>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de-DE"/>
        </a:p>
      </c:txPr>
    </c:legend>
    <c:plotVisOnly val="1"/>
    <c:dispBlanksAs val="zero"/>
    <c:showDLblsOverMax val="0"/>
  </c:chart>
  <c:spPr>
    <a:noFill/>
    <a:ln>
      <a:noFill/>
    </a:ln>
    <a:effectLst/>
  </c:spPr>
  <c:txPr>
    <a:bodyPr/>
    <a:lstStyle/>
    <a:p>
      <a:pPr>
        <a:defRPr/>
      </a:pPr>
      <a:endParaRPr lang="de-D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Energy </a:t>
            </a:r>
          </a:p>
        </c:rich>
      </c:tx>
      <c:layout>
        <c:manualLayout>
          <c:xMode val="edge"/>
          <c:yMode val="edge"/>
          <c:x val="0.56410223949294491"/>
          <c:y val="3.5338478977604948E-2"/>
        </c:manualLayout>
      </c:layout>
      <c:overlay val="0"/>
      <c:spPr>
        <a:noFill/>
        <a:ln>
          <a:noFill/>
        </a:ln>
        <a:effectLst/>
      </c:spPr>
    </c:title>
    <c:autoTitleDeleted val="0"/>
    <c:plotArea>
      <c:layout/>
      <c:pieChart>
        <c:varyColors val="1"/>
        <c:ser>
          <c:idx val="0"/>
          <c:order val="0"/>
          <c:tx>
            <c:strRef>
              <c:f>Sectors!$C$66</c:f>
              <c:strCache>
                <c:ptCount val="1"/>
                <c:pt idx="0">
                  <c:v>Mtonnes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C488-4541-A491-FAB6E2F1EB34}"/>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C488-4541-A491-FAB6E2F1EB34}"/>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5-C488-4541-A491-FAB6E2F1EB34}"/>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7-C488-4541-A491-FAB6E2F1EB34}"/>
              </c:ext>
            </c:extLst>
          </c:dPt>
          <c:dLbls>
            <c:dLbl>
              <c:idx val="0"/>
              <c:delete val="1"/>
              <c:extLst>
                <c:ext xmlns:c15="http://schemas.microsoft.com/office/drawing/2012/chart" uri="{CE6537A1-D6FC-4f65-9D91-7224C49458BB}"/>
                <c:ext xmlns:c16="http://schemas.microsoft.com/office/drawing/2014/chart" uri="{C3380CC4-5D6E-409C-BE32-E72D297353CC}">
                  <c16:uniqueId val="{00000001-C488-4541-A491-FAB6E2F1EB34}"/>
                </c:ext>
              </c:extLst>
            </c:dLbl>
            <c:dLbl>
              <c:idx val="1"/>
              <c:delete val="1"/>
              <c:extLst>
                <c:ext xmlns:c15="http://schemas.microsoft.com/office/drawing/2012/chart" uri="{CE6537A1-D6FC-4f65-9D91-7224C49458BB}"/>
                <c:ext xmlns:c16="http://schemas.microsoft.com/office/drawing/2014/chart" uri="{C3380CC4-5D6E-409C-BE32-E72D297353CC}">
                  <c16:uniqueId val="{00000003-C488-4541-A491-FAB6E2F1EB34}"/>
                </c:ext>
              </c:extLst>
            </c:dLbl>
            <c:dLbl>
              <c:idx val="3"/>
              <c:delete val="1"/>
              <c:extLst>
                <c:ext xmlns:c15="http://schemas.microsoft.com/office/drawing/2012/chart" uri="{CE6537A1-D6FC-4f65-9D91-7224C49458BB}"/>
                <c:ext xmlns:c16="http://schemas.microsoft.com/office/drawing/2014/chart" uri="{C3380CC4-5D6E-409C-BE32-E72D297353CC}">
                  <c16:uniqueId val="{00000007-C488-4541-A491-FAB6E2F1EB3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Sectors!$B$67:$B$70</c:f>
              <c:strCache>
                <c:ptCount val="4"/>
                <c:pt idx="0">
                  <c:v>Transport via pipeline</c:v>
                </c:pt>
                <c:pt idx="1">
                  <c:v>Steam and air conditioning supply</c:v>
                </c:pt>
                <c:pt idx="2">
                  <c:v>Production of electricity</c:v>
                </c:pt>
                <c:pt idx="3">
                  <c:v>Manufacture of gas</c:v>
                </c:pt>
              </c:strCache>
            </c:strRef>
          </c:cat>
          <c:val>
            <c:numRef>
              <c:f>Sectors!$C$67:$C$70</c:f>
              <c:numCache>
                <c:formatCode>General</c:formatCode>
                <c:ptCount val="4"/>
                <c:pt idx="0">
                  <c:v>0.77643855563479236</c:v>
                </c:pt>
                <c:pt idx="1">
                  <c:v>1.7294084206431919</c:v>
                </c:pt>
                <c:pt idx="2">
                  <c:v>97.185971246340628</c:v>
                </c:pt>
                <c:pt idx="3">
                  <c:v>0.3081817773810559</c:v>
                </c:pt>
              </c:numCache>
            </c:numRef>
          </c:val>
          <c:extLst>
            <c:ext xmlns:c16="http://schemas.microsoft.com/office/drawing/2014/chart" uri="{C3380CC4-5D6E-409C-BE32-E72D297353CC}">
              <c16:uniqueId val="{00000008-C488-4541-A491-FAB6E2F1EB34}"/>
            </c:ext>
          </c:extLst>
        </c:ser>
        <c:dLbls>
          <c:showLegendKey val="0"/>
          <c:showVal val="0"/>
          <c:showCatName val="0"/>
          <c:showSerName val="0"/>
          <c:showPercent val="1"/>
          <c:showBubbleSize val="0"/>
          <c:showLeaderLines val="1"/>
        </c:dLbls>
        <c:firstSliceAng val="0"/>
      </c:pieChart>
      <c:spPr>
        <a:noFill/>
        <a:ln>
          <a:noFill/>
        </a:ln>
        <a:effectLst/>
      </c:spPr>
    </c:plotArea>
    <c:legend>
      <c:legendPos val="b"/>
      <c:legendEntry>
        <c:idx val="0"/>
        <c:delete val="1"/>
      </c:legendEntry>
      <c:layout>
        <c:manualLayout>
          <c:xMode val="edge"/>
          <c:yMode val="edge"/>
          <c:x val="0.23766037134206974"/>
          <c:y val="0.83136589134182914"/>
          <c:w val="0.59196855325928577"/>
          <c:h val="0.1657527704706661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zero"/>
    <c:showDLblsOverMax val="0"/>
  </c:chart>
  <c:spPr>
    <a:noFill/>
    <a:ln>
      <a:noFill/>
    </a:ln>
    <a:effectLst/>
  </c:spPr>
  <c:txPr>
    <a:bodyPr/>
    <a:lstStyle/>
    <a:p>
      <a:pPr>
        <a:defRPr/>
      </a:pPr>
      <a:endParaRPr lang="de-DE"/>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D95047-33D4-4506-87DB-247EE10EB6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C1B5365B-1D7B-4397-A609-2DAA1562B708}">
      <dgm:prSet phldrT="[Text]"/>
      <dgm:spPr/>
      <dgm:t>
        <a:bodyPr/>
        <a:lstStyle/>
        <a:p>
          <a:r>
            <a:rPr lang="en-US" noProof="0" dirty="0"/>
            <a:t>Climate protection</a:t>
          </a:r>
        </a:p>
      </dgm:t>
    </dgm:pt>
    <dgm:pt modelId="{E238D412-15AF-4278-9D12-7CCFE1D33619}" type="parTrans" cxnId="{1B6190CE-3C36-4108-B3DA-A50B1F2CEAEE}">
      <dgm:prSet/>
      <dgm:spPr/>
      <dgm:t>
        <a:bodyPr/>
        <a:lstStyle/>
        <a:p>
          <a:endParaRPr lang="en-US" noProof="0"/>
        </a:p>
      </dgm:t>
    </dgm:pt>
    <dgm:pt modelId="{0288340A-0516-4E9C-9DD5-4B49C85DAFB8}" type="sibTrans" cxnId="{1B6190CE-3C36-4108-B3DA-A50B1F2CEAEE}">
      <dgm:prSet/>
      <dgm:spPr/>
      <dgm:t>
        <a:bodyPr/>
        <a:lstStyle/>
        <a:p>
          <a:endParaRPr lang="en-US" noProof="0"/>
        </a:p>
      </dgm:t>
    </dgm:pt>
    <dgm:pt modelId="{D1F013FF-4AA6-4859-A7E5-1AE027323D5D}">
      <dgm:prSet phldrT="[Text]"/>
      <dgm:spPr/>
      <dgm:t>
        <a:bodyPr/>
        <a:lstStyle/>
        <a:p>
          <a:r>
            <a:rPr lang="en-US" noProof="0" dirty="0"/>
            <a:t>Reduce CO</a:t>
          </a:r>
          <a:r>
            <a:rPr lang="en-US" baseline="-25000" noProof="0" dirty="0"/>
            <a:t>2</a:t>
          </a:r>
          <a:r>
            <a:rPr lang="en-US" noProof="0" dirty="0"/>
            <a:t> emissions</a:t>
          </a:r>
        </a:p>
      </dgm:t>
    </dgm:pt>
    <dgm:pt modelId="{DDAB5A2E-EAA3-4D88-A0E8-15E29FA5663B}" type="parTrans" cxnId="{DAA33411-4E9E-4145-BA68-92E07191B2E9}">
      <dgm:prSet/>
      <dgm:spPr/>
      <dgm:t>
        <a:bodyPr/>
        <a:lstStyle/>
        <a:p>
          <a:endParaRPr lang="en-US" noProof="0"/>
        </a:p>
      </dgm:t>
    </dgm:pt>
    <dgm:pt modelId="{1BB5333A-25D8-435C-B4DA-D67122A1C522}" type="sibTrans" cxnId="{DAA33411-4E9E-4145-BA68-92E07191B2E9}">
      <dgm:prSet/>
      <dgm:spPr/>
      <dgm:t>
        <a:bodyPr/>
        <a:lstStyle/>
        <a:p>
          <a:endParaRPr lang="en-US" noProof="0"/>
        </a:p>
      </dgm:t>
    </dgm:pt>
    <dgm:pt modelId="{3AF22D4F-9BBD-4201-8DE1-AEE3BAD78A25}">
      <dgm:prSet phldrT="[Text]"/>
      <dgm:spPr/>
      <dgm:t>
        <a:bodyPr/>
        <a:lstStyle/>
        <a:p>
          <a:r>
            <a:rPr lang="en-US" noProof="0" dirty="0"/>
            <a:t>C source for the process industry</a:t>
          </a:r>
        </a:p>
      </dgm:t>
    </dgm:pt>
    <dgm:pt modelId="{69AFBB76-731F-4A60-996E-411FA90EFAE2}" type="parTrans" cxnId="{C7CEAD08-FCC8-4643-8BC7-E2C596320490}">
      <dgm:prSet/>
      <dgm:spPr/>
      <dgm:t>
        <a:bodyPr/>
        <a:lstStyle/>
        <a:p>
          <a:endParaRPr lang="en-US" noProof="0"/>
        </a:p>
      </dgm:t>
    </dgm:pt>
    <dgm:pt modelId="{B094CCA5-9007-4421-AA10-D0ADE2524060}" type="sibTrans" cxnId="{C7CEAD08-FCC8-4643-8BC7-E2C596320490}">
      <dgm:prSet/>
      <dgm:spPr/>
      <dgm:t>
        <a:bodyPr/>
        <a:lstStyle/>
        <a:p>
          <a:endParaRPr lang="en-US" noProof="0"/>
        </a:p>
      </dgm:t>
    </dgm:pt>
    <dgm:pt modelId="{5DAF3A2A-94F3-4F90-9181-CFFF59615472}">
      <dgm:prSet phldrT="[Text]"/>
      <dgm:spPr/>
      <dgm:t>
        <a:bodyPr/>
        <a:lstStyle/>
        <a:p>
          <a:r>
            <a:rPr lang="en-US" noProof="0" dirty="0"/>
            <a:t>At the roots of most value chains</a:t>
          </a:r>
        </a:p>
      </dgm:t>
    </dgm:pt>
    <dgm:pt modelId="{374D0709-3969-4BBA-A45F-B02112BE7312}" type="parTrans" cxnId="{ED5EEF8E-001C-4D54-A645-D0BE167F37CC}">
      <dgm:prSet/>
      <dgm:spPr/>
      <dgm:t>
        <a:bodyPr/>
        <a:lstStyle/>
        <a:p>
          <a:endParaRPr lang="en-US" noProof="0"/>
        </a:p>
      </dgm:t>
    </dgm:pt>
    <dgm:pt modelId="{DA735F40-2E2D-40BB-AA5D-719301C1F960}" type="sibTrans" cxnId="{ED5EEF8E-001C-4D54-A645-D0BE167F37CC}">
      <dgm:prSet/>
      <dgm:spPr/>
      <dgm:t>
        <a:bodyPr/>
        <a:lstStyle/>
        <a:p>
          <a:endParaRPr lang="en-US" noProof="0"/>
        </a:p>
      </dgm:t>
    </dgm:pt>
    <dgm:pt modelId="{3D16D6AA-BE73-4E0B-A312-AA33D0B22882}">
      <dgm:prSet phldrT="[Text]"/>
      <dgm:spPr/>
      <dgm:t>
        <a:bodyPr/>
        <a:lstStyle/>
        <a:p>
          <a:r>
            <a:rPr lang="en-US" noProof="0" dirty="0"/>
            <a:t>Energy transition</a:t>
          </a:r>
        </a:p>
      </dgm:t>
    </dgm:pt>
    <dgm:pt modelId="{F8A4DF4F-6045-46D1-92CC-A176580E3234}" type="parTrans" cxnId="{F280EB08-ED87-4E95-8676-38BFB5522E80}">
      <dgm:prSet/>
      <dgm:spPr/>
      <dgm:t>
        <a:bodyPr/>
        <a:lstStyle/>
        <a:p>
          <a:endParaRPr lang="en-US" noProof="0"/>
        </a:p>
      </dgm:t>
    </dgm:pt>
    <dgm:pt modelId="{BB07C26E-C50E-4A13-8B83-2A1EF3278935}" type="sibTrans" cxnId="{F280EB08-ED87-4E95-8676-38BFB5522E80}">
      <dgm:prSet/>
      <dgm:spPr/>
      <dgm:t>
        <a:bodyPr/>
        <a:lstStyle/>
        <a:p>
          <a:endParaRPr lang="en-US" noProof="0"/>
        </a:p>
      </dgm:t>
    </dgm:pt>
    <dgm:pt modelId="{8EBB4077-0C15-47C1-80B2-5ED68770201A}">
      <dgm:prSet phldrT="[Text]"/>
      <dgm:spPr/>
      <dgm:t>
        <a:bodyPr/>
        <a:lstStyle/>
        <a:p>
          <a:r>
            <a:rPr lang="en-US" noProof="0" dirty="0"/>
            <a:t>CO</a:t>
          </a:r>
          <a:r>
            <a:rPr lang="en-US" baseline="-25000" noProof="0" dirty="0"/>
            <a:t>2</a:t>
          </a:r>
          <a:r>
            <a:rPr lang="en-US" noProof="0" dirty="0"/>
            <a:t> as link for sector coupling</a:t>
          </a:r>
        </a:p>
      </dgm:t>
    </dgm:pt>
    <dgm:pt modelId="{0AED5882-7990-46CD-BF0F-41D9A468A8DC}" type="parTrans" cxnId="{68556B07-6487-4CD6-B4B0-D142BFEDC181}">
      <dgm:prSet/>
      <dgm:spPr/>
      <dgm:t>
        <a:bodyPr/>
        <a:lstStyle/>
        <a:p>
          <a:endParaRPr lang="en-US" noProof="0"/>
        </a:p>
      </dgm:t>
    </dgm:pt>
    <dgm:pt modelId="{1D482E5A-283D-478C-BD16-7EF9F93B807B}" type="sibTrans" cxnId="{68556B07-6487-4CD6-B4B0-D142BFEDC181}">
      <dgm:prSet/>
      <dgm:spPr/>
      <dgm:t>
        <a:bodyPr/>
        <a:lstStyle/>
        <a:p>
          <a:endParaRPr lang="en-US" noProof="0"/>
        </a:p>
      </dgm:t>
    </dgm:pt>
    <dgm:pt modelId="{5DFB9F9D-66C8-4AB1-A987-B01F1590F5FA}">
      <dgm:prSet phldrT="[Text]"/>
      <dgm:spPr/>
      <dgm:t>
        <a:bodyPr/>
        <a:lstStyle/>
        <a:p>
          <a:r>
            <a:rPr lang="en-US" noProof="0" dirty="0" err="1"/>
            <a:t>PtX</a:t>
          </a:r>
          <a:r>
            <a:rPr lang="en-US" noProof="0" dirty="0"/>
            <a:t> for chemical energy storage</a:t>
          </a:r>
        </a:p>
      </dgm:t>
    </dgm:pt>
    <dgm:pt modelId="{26F4EE5B-DC4B-488C-9DEA-E6A9D4D24D09}" type="parTrans" cxnId="{358D032C-5D0B-4548-B29A-10AD3906FA0D}">
      <dgm:prSet/>
      <dgm:spPr/>
      <dgm:t>
        <a:bodyPr/>
        <a:lstStyle/>
        <a:p>
          <a:endParaRPr lang="en-US" noProof="0"/>
        </a:p>
      </dgm:t>
    </dgm:pt>
    <dgm:pt modelId="{1BE29E03-23A5-41AE-B587-7766115E925D}" type="sibTrans" cxnId="{358D032C-5D0B-4548-B29A-10AD3906FA0D}">
      <dgm:prSet/>
      <dgm:spPr/>
      <dgm:t>
        <a:bodyPr/>
        <a:lstStyle/>
        <a:p>
          <a:endParaRPr lang="en-US" noProof="0"/>
        </a:p>
      </dgm:t>
    </dgm:pt>
    <dgm:pt modelId="{06AE9A41-FC69-4ECA-91DF-073FF06EB970}">
      <dgm:prSet phldrT="[Text]"/>
      <dgm:spPr/>
      <dgm:t>
        <a:bodyPr/>
        <a:lstStyle/>
        <a:p>
          <a:r>
            <a:rPr lang="en-US" noProof="0" dirty="0"/>
            <a:t>One piece of a puzzle</a:t>
          </a:r>
        </a:p>
      </dgm:t>
    </dgm:pt>
    <dgm:pt modelId="{03050DD0-B316-46D3-9094-79BEC0E263C2}" type="parTrans" cxnId="{4FE1DE94-D261-48C2-ABB6-04AB9D0129FA}">
      <dgm:prSet/>
      <dgm:spPr/>
      <dgm:t>
        <a:bodyPr/>
        <a:lstStyle/>
        <a:p>
          <a:endParaRPr lang="de-DE"/>
        </a:p>
      </dgm:t>
    </dgm:pt>
    <dgm:pt modelId="{2FB6FDAF-6748-4107-A9A2-31E56E634E88}" type="sibTrans" cxnId="{4FE1DE94-D261-48C2-ABB6-04AB9D0129FA}">
      <dgm:prSet/>
      <dgm:spPr/>
      <dgm:t>
        <a:bodyPr/>
        <a:lstStyle/>
        <a:p>
          <a:endParaRPr lang="de-DE"/>
        </a:p>
      </dgm:t>
    </dgm:pt>
    <dgm:pt modelId="{1FEB26EC-1D0D-4226-8EBB-401ABB503324}">
      <dgm:prSet phldrT="[Text]"/>
      <dgm:spPr/>
      <dgm:t>
        <a:bodyPr/>
        <a:lstStyle/>
        <a:p>
          <a:r>
            <a:rPr lang="en-US" noProof="0" dirty="0"/>
            <a:t>Replace fossil carbon</a:t>
          </a:r>
        </a:p>
      </dgm:t>
    </dgm:pt>
    <dgm:pt modelId="{31838847-8AD0-4E52-BB27-BC736DECB756}" type="parTrans" cxnId="{DA0B402E-302C-4442-AC95-123991987281}">
      <dgm:prSet/>
      <dgm:spPr/>
      <dgm:t>
        <a:bodyPr/>
        <a:lstStyle/>
        <a:p>
          <a:endParaRPr lang="de-DE"/>
        </a:p>
      </dgm:t>
    </dgm:pt>
    <dgm:pt modelId="{8E759021-E67C-463F-B7C1-0CF68780E0EF}" type="sibTrans" cxnId="{DA0B402E-302C-4442-AC95-123991987281}">
      <dgm:prSet/>
      <dgm:spPr/>
      <dgm:t>
        <a:bodyPr/>
        <a:lstStyle/>
        <a:p>
          <a:endParaRPr lang="de-DE"/>
        </a:p>
      </dgm:t>
    </dgm:pt>
    <dgm:pt modelId="{229C45EF-B4A4-4163-B575-E8B525D6B9A7}">
      <dgm:prSet phldrT="[Text]"/>
      <dgm:spPr/>
      <dgm:t>
        <a:bodyPr/>
        <a:lstStyle/>
        <a:p>
          <a:r>
            <a:rPr lang="en-US" noProof="0" dirty="0"/>
            <a:t>Broaden the raw material base </a:t>
          </a:r>
        </a:p>
      </dgm:t>
    </dgm:pt>
    <dgm:pt modelId="{680C016B-3182-407C-BE4D-21918277C8FE}" type="parTrans" cxnId="{BF7C7AE1-F37A-4326-AC47-079A588C3B2C}">
      <dgm:prSet/>
      <dgm:spPr/>
      <dgm:t>
        <a:bodyPr/>
        <a:lstStyle/>
        <a:p>
          <a:endParaRPr lang="de-DE"/>
        </a:p>
      </dgm:t>
    </dgm:pt>
    <dgm:pt modelId="{34DE4973-12C4-4D4E-B259-26BB9329A23D}" type="sibTrans" cxnId="{BF7C7AE1-F37A-4326-AC47-079A588C3B2C}">
      <dgm:prSet/>
      <dgm:spPr/>
      <dgm:t>
        <a:bodyPr/>
        <a:lstStyle/>
        <a:p>
          <a:endParaRPr lang="de-DE"/>
        </a:p>
      </dgm:t>
    </dgm:pt>
    <dgm:pt modelId="{89D86A2D-F129-40F1-943D-CDE432488098}" type="pres">
      <dgm:prSet presAssocID="{5BD95047-33D4-4506-87DB-247EE10EB67C}" presName="Name0" presStyleCnt="0">
        <dgm:presLayoutVars>
          <dgm:dir/>
          <dgm:animLvl val="lvl"/>
          <dgm:resizeHandles val="exact"/>
        </dgm:presLayoutVars>
      </dgm:prSet>
      <dgm:spPr/>
    </dgm:pt>
    <dgm:pt modelId="{03EDDC27-232D-4240-8AE0-2D6DE9355F1D}" type="pres">
      <dgm:prSet presAssocID="{C1B5365B-1D7B-4397-A609-2DAA1562B708}" presName="linNode" presStyleCnt="0"/>
      <dgm:spPr/>
    </dgm:pt>
    <dgm:pt modelId="{062BE094-0E68-4564-9281-A230BEAF4B09}" type="pres">
      <dgm:prSet presAssocID="{C1B5365B-1D7B-4397-A609-2DAA1562B708}" presName="parentText" presStyleLbl="node1" presStyleIdx="0" presStyleCnt="3">
        <dgm:presLayoutVars>
          <dgm:chMax val="1"/>
          <dgm:bulletEnabled val="1"/>
        </dgm:presLayoutVars>
      </dgm:prSet>
      <dgm:spPr/>
    </dgm:pt>
    <dgm:pt modelId="{729E34CF-4C53-4208-8D77-183DEFA2B69E}" type="pres">
      <dgm:prSet presAssocID="{C1B5365B-1D7B-4397-A609-2DAA1562B708}" presName="descendantText" presStyleLbl="alignAccFollowNode1" presStyleIdx="0" presStyleCnt="3">
        <dgm:presLayoutVars>
          <dgm:bulletEnabled val="1"/>
        </dgm:presLayoutVars>
      </dgm:prSet>
      <dgm:spPr/>
    </dgm:pt>
    <dgm:pt modelId="{366E9F4F-A6D6-4A50-A0B2-66D911BBD07D}" type="pres">
      <dgm:prSet presAssocID="{0288340A-0516-4E9C-9DD5-4B49C85DAFB8}" presName="sp" presStyleCnt="0"/>
      <dgm:spPr/>
    </dgm:pt>
    <dgm:pt modelId="{03A18312-EAD6-4597-93EF-B7CD23C33718}" type="pres">
      <dgm:prSet presAssocID="{3AF22D4F-9BBD-4201-8DE1-AEE3BAD78A25}" presName="linNode" presStyleCnt="0"/>
      <dgm:spPr/>
    </dgm:pt>
    <dgm:pt modelId="{3CA84DE5-F79D-4451-8DE2-23BEB59E79B1}" type="pres">
      <dgm:prSet presAssocID="{3AF22D4F-9BBD-4201-8DE1-AEE3BAD78A25}" presName="parentText" presStyleLbl="node1" presStyleIdx="1" presStyleCnt="3">
        <dgm:presLayoutVars>
          <dgm:chMax val="1"/>
          <dgm:bulletEnabled val="1"/>
        </dgm:presLayoutVars>
      </dgm:prSet>
      <dgm:spPr/>
    </dgm:pt>
    <dgm:pt modelId="{A4592926-ED92-4147-8850-A22406E950F3}" type="pres">
      <dgm:prSet presAssocID="{3AF22D4F-9BBD-4201-8DE1-AEE3BAD78A25}" presName="descendantText" presStyleLbl="alignAccFollowNode1" presStyleIdx="1" presStyleCnt="3">
        <dgm:presLayoutVars>
          <dgm:bulletEnabled val="1"/>
        </dgm:presLayoutVars>
      </dgm:prSet>
      <dgm:spPr/>
    </dgm:pt>
    <dgm:pt modelId="{61083520-CE05-409D-ADA4-99B286DE4498}" type="pres">
      <dgm:prSet presAssocID="{B094CCA5-9007-4421-AA10-D0ADE2524060}" presName="sp" presStyleCnt="0"/>
      <dgm:spPr/>
    </dgm:pt>
    <dgm:pt modelId="{A93B1D6E-88BD-46BF-BB08-495789BD0202}" type="pres">
      <dgm:prSet presAssocID="{3D16D6AA-BE73-4E0B-A312-AA33D0B22882}" presName="linNode" presStyleCnt="0"/>
      <dgm:spPr/>
    </dgm:pt>
    <dgm:pt modelId="{9FFFE0AA-6F13-4C6E-B3FF-E34782571050}" type="pres">
      <dgm:prSet presAssocID="{3D16D6AA-BE73-4E0B-A312-AA33D0B22882}" presName="parentText" presStyleLbl="node1" presStyleIdx="2" presStyleCnt="3">
        <dgm:presLayoutVars>
          <dgm:chMax val="1"/>
          <dgm:bulletEnabled val="1"/>
        </dgm:presLayoutVars>
      </dgm:prSet>
      <dgm:spPr/>
    </dgm:pt>
    <dgm:pt modelId="{C75E34D5-BCD3-47F3-AF66-F804567E0FB5}" type="pres">
      <dgm:prSet presAssocID="{3D16D6AA-BE73-4E0B-A312-AA33D0B22882}" presName="descendantText" presStyleLbl="alignAccFollowNode1" presStyleIdx="2" presStyleCnt="3">
        <dgm:presLayoutVars>
          <dgm:bulletEnabled val="1"/>
        </dgm:presLayoutVars>
      </dgm:prSet>
      <dgm:spPr/>
    </dgm:pt>
  </dgm:ptLst>
  <dgm:cxnLst>
    <dgm:cxn modelId="{51F65300-7048-4B35-90FA-6164F82D9FE9}" type="presOf" srcId="{8EBB4077-0C15-47C1-80B2-5ED68770201A}" destId="{C75E34D5-BCD3-47F3-AF66-F804567E0FB5}" srcOrd="0" destOrd="0" presId="urn:microsoft.com/office/officeart/2005/8/layout/vList5"/>
    <dgm:cxn modelId="{68556B07-6487-4CD6-B4B0-D142BFEDC181}" srcId="{3D16D6AA-BE73-4E0B-A312-AA33D0B22882}" destId="{8EBB4077-0C15-47C1-80B2-5ED68770201A}" srcOrd="0" destOrd="0" parTransId="{0AED5882-7990-46CD-BF0F-41D9A468A8DC}" sibTransId="{1D482E5A-283D-478C-BD16-7EF9F93B807B}"/>
    <dgm:cxn modelId="{C7CEAD08-FCC8-4643-8BC7-E2C596320490}" srcId="{5BD95047-33D4-4506-87DB-247EE10EB67C}" destId="{3AF22D4F-9BBD-4201-8DE1-AEE3BAD78A25}" srcOrd="1" destOrd="0" parTransId="{69AFBB76-731F-4A60-996E-411FA90EFAE2}" sibTransId="{B094CCA5-9007-4421-AA10-D0ADE2524060}"/>
    <dgm:cxn modelId="{F280EB08-ED87-4E95-8676-38BFB5522E80}" srcId="{5BD95047-33D4-4506-87DB-247EE10EB67C}" destId="{3D16D6AA-BE73-4E0B-A312-AA33D0B22882}" srcOrd="2" destOrd="0" parTransId="{F8A4DF4F-6045-46D1-92CC-A176580E3234}" sibTransId="{BB07C26E-C50E-4A13-8B83-2A1EF3278935}"/>
    <dgm:cxn modelId="{DAA33411-4E9E-4145-BA68-92E07191B2E9}" srcId="{C1B5365B-1D7B-4397-A609-2DAA1562B708}" destId="{D1F013FF-4AA6-4859-A7E5-1AE027323D5D}" srcOrd="0" destOrd="0" parTransId="{DDAB5A2E-EAA3-4D88-A0E8-15E29FA5663B}" sibTransId="{1BB5333A-25D8-435C-B4DA-D67122A1C522}"/>
    <dgm:cxn modelId="{7A5C681A-2D01-4E59-9B41-B9117EFBCF77}" type="presOf" srcId="{3AF22D4F-9BBD-4201-8DE1-AEE3BAD78A25}" destId="{3CA84DE5-F79D-4451-8DE2-23BEB59E79B1}" srcOrd="0" destOrd="0" presId="urn:microsoft.com/office/officeart/2005/8/layout/vList5"/>
    <dgm:cxn modelId="{88869522-D075-48B9-BDE6-83A9ECFDA8B9}" type="presOf" srcId="{229C45EF-B4A4-4163-B575-E8B525D6B9A7}" destId="{A4592926-ED92-4147-8850-A22406E950F3}" srcOrd="0" destOrd="1" presId="urn:microsoft.com/office/officeart/2005/8/layout/vList5"/>
    <dgm:cxn modelId="{358D032C-5D0B-4548-B29A-10AD3906FA0D}" srcId="{3D16D6AA-BE73-4E0B-A312-AA33D0B22882}" destId="{5DFB9F9D-66C8-4AB1-A987-B01F1590F5FA}" srcOrd="1" destOrd="0" parTransId="{26F4EE5B-DC4B-488C-9DEA-E6A9D4D24D09}" sibTransId="{1BE29E03-23A5-41AE-B587-7766115E925D}"/>
    <dgm:cxn modelId="{DA0B402E-302C-4442-AC95-123991987281}" srcId="{3AF22D4F-9BBD-4201-8DE1-AEE3BAD78A25}" destId="{1FEB26EC-1D0D-4226-8EBB-401ABB503324}" srcOrd="2" destOrd="0" parTransId="{31838847-8AD0-4E52-BB27-BC736DECB756}" sibTransId="{8E759021-E67C-463F-B7C1-0CF68780E0EF}"/>
    <dgm:cxn modelId="{B3C16240-9FA9-417C-8245-6FB1D6A4694E}" type="presOf" srcId="{06AE9A41-FC69-4ECA-91DF-073FF06EB970}" destId="{729E34CF-4C53-4208-8D77-183DEFA2B69E}" srcOrd="0" destOrd="1" presId="urn:microsoft.com/office/officeart/2005/8/layout/vList5"/>
    <dgm:cxn modelId="{5A076642-2D40-459F-BF05-EAB1D140689D}" type="presOf" srcId="{5DFB9F9D-66C8-4AB1-A987-B01F1590F5FA}" destId="{C75E34D5-BCD3-47F3-AF66-F804567E0FB5}" srcOrd="0" destOrd="1" presId="urn:microsoft.com/office/officeart/2005/8/layout/vList5"/>
    <dgm:cxn modelId="{024EAF73-5572-4BDC-86BD-0D705946D8F9}" type="presOf" srcId="{5BD95047-33D4-4506-87DB-247EE10EB67C}" destId="{89D86A2D-F129-40F1-943D-CDE432488098}" srcOrd="0" destOrd="0" presId="urn:microsoft.com/office/officeart/2005/8/layout/vList5"/>
    <dgm:cxn modelId="{DCC54959-6CB2-45E7-953D-E16D3B7C3246}" type="presOf" srcId="{C1B5365B-1D7B-4397-A609-2DAA1562B708}" destId="{062BE094-0E68-4564-9281-A230BEAF4B09}" srcOrd="0" destOrd="0" presId="urn:microsoft.com/office/officeart/2005/8/layout/vList5"/>
    <dgm:cxn modelId="{6386A786-E640-4CDE-8205-961A6542B3F6}" type="presOf" srcId="{D1F013FF-4AA6-4859-A7E5-1AE027323D5D}" destId="{729E34CF-4C53-4208-8D77-183DEFA2B69E}" srcOrd="0" destOrd="0" presId="urn:microsoft.com/office/officeart/2005/8/layout/vList5"/>
    <dgm:cxn modelId="{ED5EEF8E-001C-4D54-A645-D0BE167F37CC}" srcId="{3AF22D4F-9BBD-4201-8DE1-AEE3BAD78A25}" destId="{5DAF3A2A-94F3-4F90-9181-CFFF59615472}" srcOrd="0" destOrd="0" parTransId="{374D0709-3969-4BBA-A45F-B02112BE7312}" sibTransId="{DA735F40-2E2D-40BB-AA5D-719301C1F960}"/>
    <dgm:cxn modelId="{4FE1DE94-D261-48C2-ABB6-04AB9D0129FA}" srcId="{C1B5365B-1D7B-4397-A609-2DAA1562B708}" destId="{06AE9A41-FC69-4ECA-91DF-073FF06EB970}" srcOrd="1" destOrd="0" parTransId="{03050DD0-B316-46D3-9094-79BEC0E263C2}" sibTransId="{2FB6FDAF-6748-4107-A9A2-31E56E634E88}"/>
    <dgm:cxn modelId="{ECE557A1-F324-48D9-86E9-6D1A298D19BA}" type="presOf" srcId="{5DAF3A2A-94F3-4F90-9181-CFFF59615472}" destId="{A4592926-ED92-4147-8850-A22406E950F3}" srcOrd="0" destOrd="0" presId="urn:microsoft.com/office/officeart/2005/8/layout/vList5"/>
    <dgm:cxn modelId="{BC62EDCA-F12E-406E-8924-A6E89642C7C3}" type="presOf" srcId="{1FEB26EC-1D0D-4226-8EBB-401ABB503324}" destId="{A4592926-ED92-4147-8850-A22406E950F3}" srcOrd="0" destOrd="2" presId="urn:microsoft.com/office/officeart/2005/8/layout/vList5"/>
    <dgm:cxn modelId="{1B6190CE-3C36-4108-B3DA-A50B1F2CEAEE}" srcId="{5BD95047-33D4-4506-87DB-247EE10EB67C}" destId="{C1B5365B-1D7B-4397-A609-2DAA1562B708}" srcOrd="0" destOrd="0" parTransId="{E238D412-15AF-4278-9D12-7CCFE1D33619}" sibTransId="{0288340A-0516-4E9C-9DD5-4B49C85DAFB8}"/>
    <dgm:cxn modelId="{BF7C7AE1-F37A-4326-AC47-079A588C3B2C}" srcId="{3AF22D4F-9BBD-4201-8DE1-AEE3BAD78A25}" destId="{229C45EF-B4A4-4163-B575-E8B525D6B9A7}" srcOrd="1" destOrd="0" parTransId="{680C016B-3182-407C-BE4D-21918277C8FE}" sibTransId="{34DE4973-12C4-4D4E-B259-26BB9329A23D}"/>
    <dgm:cxn modelId="{3113ACEB-8587-4C9C-B855-75AA1CE78415}" type="presOf" srcId="{3D16D6AA-BE73-4E0B-A312-AA33D0B22882}" destId="{9FFFE0AA-6F13-4C6E-B3FF-E34782571050}" srcOrd="0" destOrd="0" presId="urn:microsoft.com/office/officeart/2005/8/layout/vList5"/>
    <dgm:cxn modelId="{B9D909DB-0F62-45A5-8241-C5A699873491}" type="presParOf" srcId="{89D86A2D-F129-40F1-943D-CDE432488098}" destId="{03EDDC27-232D-4240-8AE0-2D6DE9355F1D}" srcOrd="0" destOrd="0" presId="urn:microsoft.com/office/officeart/2005/8/layout/vList5"/>
    <dgm:cxn modelId="{AAA30B94-3E9E-42F2-8F95-574446C60305}" type="presParOf" srcId="{03EDDC27-232D-4240-8AE0-2D6DE9355F1D}" destId="{062BE094-0E68-4564-9281-A230BEAF4B09}" srcOrd="0" destOrd="0" presId="urn:microsoft.com/office/officeart/2005/8/layout/vList5"/>
    <dgm:cxn modelId="{EB2DB9B3-CCC2-4620-8BA5-34CFC598F1FC}" type="presParOf" srcId="{03EDDC27-232D-4240-8AE0-2D6DE9355F1D}" destId="{729E34CF-4C53-4208-8D77-183DEFA2B69E}" srcOrd="1" destOrd="0" presId="urn:microsoft.com/office/officeart/2005/8/layout/vList5"/>
    <dgm:cxn modelId="{0D87E00C-96B1-4FCF-B1D6-142EB90CB3B8}" type="presParOf" srcId="{89D86A2D-F129-40F1-943D-CDE432488098}" destId="{366E9F4F-A6D6-4A50-A0B2-66D911BBD07D}" srcOrd="1" destOrd="0" presId="urn:microsoft.com/office/officeart/2005/8/layout/vList5"/>
    <dgm:cxn modelId="{531F831D-B744-4EA4-A6DF-7DC76C4115BA}" type="presParOf" srcId="{89D86A2D-F129-40F1-943D-CDE432488098}" destId="{03A18312-EAD6-4597-93EF-B7CD23C33718}" srcOrd="2" destOrd="0" presId="urn:microsoft.com/office/officeart/2005/8/layout/vList5"/>
    <dgm:cxn modelId="{199D2C1B-32C2-4A23-80DF-C8C32E6F0E69}" type="presParOf" srcId="{03A18312-EAD6-4597-93EF-B7CD23C33718}" destId="{3CA84DE5-F79D-4451-8DE2-23BEB59E79B1}" srcOrd="0" destOrd="0" presId="urn:microsoft.com/office/officeart/2005/8/layout/vList5"/>
    <dgm:cxn modelId="{A409B92C-AD8B-43A7-8409-2BBCB1E99809}" type="presParOf" srcId="{03A18312-EAD6-4597-93EF-B7CD23C33718}" destId="{A4592926-ED92-4147-8850-A22406E950F3}" srcOrd="1" destOrd="0" presId="urn:microsoft.com/office/officeart/2005/8/layout/vList5"/>
    <dgm:cxn modelId="{6DD59719-661E-43BA-89A9-95FF91274517}" type="presParOf" srcId="{89D86A2D-F129-40F1-943D-CDE432488098}" destId="{61083520-CE05-409D-ADA4-99B286DE4498}" srcOrd="3" destOrd="0" presId="urn:microsoft.com/office/officeart/2005/8/layout/vList5"/>
    <dgm:cxn modelId="{1D1F5279-3D86-4D4B-AB79-2FDFDC21CA33}" type="presParOf" srcId="{89D86A2D-F129-40F1-943D-CDE432488098}" destId="{A93B1D6E-88BD-46BF-BB08-495789BD0202}" srcOrd="4" destOrd="0" presId="urn:microsoft.com/office/officeart/2005/8/layout/vList5"/>
    <dgm:cxn modelId="{40C80127-6CCF-448D-B3CF-6B1F1AD954BC}" type="presParOf" srcId="{A93B1D6E-88BD-46BF-BB08-495789BD0202}" destId="{9FFFE0AA-6F13-4C6E-B3FF-E34782571050}" srcOrd="0" destOrd="0" presId="urn:microsoft.com/office/officeart/2005/8/layout/vList5"/>
    <dgm:cxn modelId="{22F99E91-44E5-41EC-8ED1-3653F501D91C}" type="presParOf" srcId="{A93B1D6E-88BD-46BF-BB08-495789BD0202}" destId="{C75E34D5-BCD3-47F3-AF66-F804567E0FB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9E34CF-4C53-4208-8D77-183DEFA2B69E}">
      <dsp:nvSpPr>
        <dsp:cNvPr id="0" name=""/>
        <dsp:cNvSpPr/>
      </dsp:nvSpPr>
      <dsp:spPr>
        <a:xfrm rot="5400000">
          <a:off x="6296124" y="-2606714"/>
          <a:ext cx="909520" cy="635377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noProof="0" dirty="0"/>
            <a:t>Reduce CO</a:t>
          </a:r>
          <a:r>
            <a:rPr lang="en-US" sz="1600" kern="1200" baseline="-25000" noProof="0" dirty="0"/>
            <a:t>2</a:t>
          </a:r>
          <a:r>
            <a:rPr lang="en-US" sz="1600" kern="1200" noProof="0" dirty="0"/>
            <a:t> emissions</a:t>
          </a:r>
        </a:p>
        <a:p>
          <a:pPr marL="171450" lvl="1" indent="-171450" algn="l" defTabSz="711200">
            <a:lnSpc>
              <a:spcPct val="90000"/>
            </a:lnSpc>
            <a:spcBef>
              <a:spcPct val="0"/>
            </a:spcBef>
            <a:spcAft>
              <a:spcPct val="15000"/>
            </a:spcAft>
            <a:buChar char="•"/>
          </a:pPr>
          <a:r>
            <a:rPr lang="en-US" sz="1600" kern="1200" noProof="0" dirty="0"/>
            <a:t>One piece of a puzzle</a:t>
          </a:r>
        </a:p>
      </dsp:txBody>
      <dsp:txXfrm rot="-5400000">
        <a:off x="3573998" y="159811"/>
        <a:ext cx="6309374" cy="820722"/>
      </dsp:txXfrm>
    </dsp:sp>
    <dsp:sp modelId="{062BE094-0E68-4564-9281-A230BEAF4B09}">
      <dsp:nvSpPr>
        <dsp:cNvPr id="0" name=""/>
        <dsp:cNvSpPr/>
      </dsp:nvSpPr>
      <dsp:spPr>
        <a:xfrm>
          <a:off x="0" y="1722"/>
          <a:ext cx="3573997" cy="11369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noProof="0" dirty="0"/>
            <a:t>Climate protection</a:t>
          </a:r>
        </a:p>
      </dsp:txBody>
      <dsp:txXfrm>
        <a:off x="55499" y="57221"/>
        <a:ext cx="3462999" cy="1025902"/>
      </dsp:txXfrm>
    </dsp:sp>
    <dsp:sp modelId="{A4592926-ED92-4147-8850-A22406E950F3}">
      <dsp:nvSpPr>
        <dsp:cNvPr id="0" name=""/>
        <dsp:cNvSpPr/>
      </dsp:nvSpPr>
      <dsp:spPr>
        <a:xfrm rot="5400000">
          <a:off x="6296124" y="-1412968"/>
          <a:ext cx="909520" cy="635377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noProof="0" dirty="0"/>
            <a:t>At the roots of most value chains</a:t>
          </a:r>
        </a:p>
        <a:p>
          <a:pPr marL="171450" lvl="1" indent="-171450" algn="l" defTabSz="711200">
            <a:lnSpc>
              <a:spcPct val="90000"/>
            </a:lnSpc>
            <a:spcBef>
              <a:spcPct val="0"/>
            </a:spcBef>
            <a:spcAft>
              <a:spcPct val="15000"/>
            </a:spcAft>
            <a:buChar char="•"/>
          </a:pPr>
          <a:r>
            <a:rPr lang="en-US" sz="1600" kern="1200" noProof="0" dirty="0"/>
            <a:t>Broaden the raw material base </a:t>
          </a:r>
        </a:p>
        <a:p>
          <a:pPr marL="171450" lvl="1" indent="-171450" algn="l" defTabSz="711200">
            <a:lnSpc>
              <a:spcPct val="90000"/>
            </a:lnSpc>
            <a:spcBef>
              <a:spcPct val="0"/>
            </a:spcBef>
            <a:spcAft>
              <a:spcPct val="15000"/>
            </a:spcAft>
            <a:buChar char="•"/>
          </a:pPr>
          <a:r>
            <a:rPr lang="en-US" sz="1600" kern="1200" noProof="0" dirty="0"/>
            <a:t>Replace fossil carbon</a:t>
          </a:r>
        </a:p>
      </dsp:txBody>
      <dsp:txXfrm rot="-5400000">
        <a:off x="3573998" y="1353557"/>
        <a:ext cx="6309374" cy="820722"/>
      </dsp:txXfrm>
    </dsp:sp>
    <dsp:sp modelId="{3CA84DE5-F79D-4451-8DE2-23BEB59E79B1}">
      <dsp:nvSpPr>
        <dsp:cNvPr id="0" name=""/>
        <dsp:cNvSpPr/>
      </dsp:nvSpPr>
      <dsp:spPr>
        <a:xfrm>
          <a:off x="0" y="1195467"/>
          <a:ext cx="3573997" cy="11369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noProof="0" dirty="0"/>
            <a:t>C source for the process industry</a:t>
          </a:r>
        </a:p>
      </dsp:txBody>
      <dsp:txXfrm>
        <a:off x="55499" y="1250966"/>
        <a:ext cx="3462999" cy="1025902"/>
      </dsp:txXfrm>
    </dsp:sp>
    <dsp:sp modelId="{C75E34D5-BCD3-47F3-AF66-F804567E0FB5}">
      <dsp:nvSpPr>
        <dsp:cNvPr id="0" name=""/>
        <dsp:cNvSpPr/>
      </dsp:nvSpPr>
      <dsp:spPr>
        <a:xfrm rot="5400000">
          <a:off x="6296124" y="-219223"/>
          <a:ext cx="909520" cy="635377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noProof="0" dirty="0"/>
            <a:t>CO</a:t>
          </a:r>
          <a:r>
            <a:rPr lang="en-US" sz="1600" kern="1200" baseline="-25000" noProof="0" dirty="0"/>
            <a:t>2</a:t>
          </a:r>
          <a:r>
            <a:rPr lang="en-US" sz="1600" kern="1200" noProof="0" dirty="0"/>
            <a:t> as link for sector coupling</a:t>
          </a:r>
        </a:p>
        <a:p>
          <a:pPr marL="171450" lvl="1" indent="-171450" algn="l" defTabSz="711200">
            <a:lnSpc>
              <a:spcPct val="90000"/>
            </a:lnSpc>
            <a:spcBef>
              <a:spcPct val="0"/>
            </a:spcBef>
            <a:spcAft>
              <a:spcPct val="15000"/>
            </a:spcAft>
            <a:buChar char="•"/>
          </a:pPr>
          <a:r>
            <a:rPr lang="en-US" sz="1600" kern="1200" noProof="0" dirty="0" err="1"/>
            <a:t>PtX</a:t>
          </a:r>
          <a:r>
            <a:rPr lang="en-US" sz="1600" kern="1200" noProof="0" dirty="0"/>
            <a:t> for chemical energy storage</a:t>
          </a:r>
        </a:p>
      </dsp:txBody>
      <dsp:txXfrm rot="-5400000">
        <a:off x="3573998" y="2547302"/>
        <a:ext cx="6309374" cy="820722"/>
      </dsp:txXfrm>
    </dsp:sp>
    <dsp:sp modelId="{9FFFE0AA-6F13-4C6E-B3FF-E34782571050}">
      <dsp:nvSpPr>
        <dsp:cNvPr id="0" name=""/>
        <dsp:cNvSpPr/>
      </dsp:nvSpPr>
      <dsp:spPr>
        <a:xfrm>
          <a:off x="0" y="2389213"/>
          <a:ext cx="3573997" cy="11369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noProof="0" dirty="0"/>
            <a:t>Energy transition</a:t>
          </a:r>
        </a:p>
      </dsp:txBody>
      <dsp:txXfrm>
        <a:off x="55499" y="2444712"/>
        <a:ext cx="3462999" cy="102590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B40A82-EA29-46B3-A07A-C9E28E60FD09}" type="datetimeFigureOut">
              <a:rPr lang="en-GB" smtClean="0"/>
              <a:pPr/>
              <a:t>19/07/2018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48CDDF-CEC2-4831-B086-A8ADA89DE25D}" type="slidenum">
              <a:rPr lang="en-GB" smtClean="0"/>
              <a:pPr/>
              <a:t>‹Nr.›</a:t>
            </a:fld>
            <a:endParaRPr lang="en-GB"/>
          </a:p>
        </p:txBody>
      </p:sp>
    </p:spTree>
    <p:extLst>
      <p:ext uri="{BB962C8B-B14F-4D97-AF65-F5344CB8AC3E}">
        <p14:creationId xmlns:p14="http://schemas.microsoft.com/office/powerpoint/2010/main" val="169038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a:p>
            <a:r>
              <a:rPr lang="de-DE" baseline="0" dirty="0"/>
              <a:t> </a:t>
            </a:r>
            <a:endParaRPr lang="de-DE" dirty="0"/>
          </a:p>
        </p:txBody>
      </p:sp>
      <p:sp>
        <p:nvSpPr>
          <p:cNvPr id="4" name="Foliennummernplatzhalter 3"/>
          <p:cNvSpPr>
            <a:spLocks noGrp="1"/>
          </p:cNvSpPr>
          <p:nvPr>
            <p:ph type="sldNum" sz="quarter" idx="10"/>
          </p:nvPr>
        </p:nvSpPr>
        <p:spPr/>
        <p:txBody>
          <a:bodyPr/>
          <a:lstStyle/>
          <a:p>
            <a:fld id="{6C48CDDF-CEC2-4831-B086-A8ADA89DE25D}"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0000" lnSpcReduction="20000"/>
          </a:bodyPr>
          <a:lstStyle/>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It is expected that the main change in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availability will arise from reductions in emissions arising from coal power generation, which is expected to decrease significantly by 2100. Over the medium term, “clean coal” technologies such as integrated gasification combined cycle or pressurized fluidized bed will improve combustion efficiencies and in the longer term there is expected to be a move away from coal altogether. The relatively ambitious IEA 2°C scenario of the ETP2015 model foresees a reduction of coal as fuel input for electricity and heat generation from 33.8 EJ (10</a:t>
            </a:r>
            <a:r>
              <a:rPr lang="en-GB" sz="1200" kern="1200" baseline="30000" dirty="0">
                <a:solidFill>
                  <a:schemeClr val="tx1"/>
                </a:solidFill>
                <a:latin typeface="Times New Roman" pitchFamily="18" charset="0"/>
                <a:ea typeface="+mn-ea"/>
                <a:cs typeface="+mn-cs"/>
              </a:rPr>
              <a:t>18</a:t>
            </a:r>
            <a:r>
              <a:rPr lang="en-GB" sz="1200" kern="1200" dirty="0">
                <a:solidFill>
                  <a:schemeClr val="tx1"/>
                </a:solidFill>
                <a:latin typeface="Times New Roman" pitchFamily="18" charset="0"/>
                <a:ea typeface="+mn-ea"/>
                <a:cs typeface="+mn-cs"/>
              </a:rPr>
              <a:t> J) in 2012 to 5.1 EJ in 2050, corresponding to a 85% reduction. With around 46 % of the global emissions arising from fossil fuel combustion currently coming from coal  reductions in coal use will impact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availability. However, the impact upon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utilisation may be limited, as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from this source is generally of low concentration at 12-14% and can be contaminated with sulphur and heavy metals such as mercury, making capture and purification (clean-up) more expensive. Consequently, it is expected that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arising from purer sources will be preferentially utilised as described previously</a:t>
            </a:r>
            <a:r>
              <a:rPr lang="de-DE" dirty="0"/>
              <a:t> </a:t>
            </a:r>
            <a:r>
              <a:rPr lang="en-US" sz="1200" kern="1200" dirty="0">
                <a:solidFill>
                  <a:schemeClr val="tx1"/>
                </a:solidFill>
                <a:latin typeface="Times New Roman" pitchFamily="18" charset="0"/>
                <a:ea typeface="+mn-ea"/>
                <a:cs typeface="+mn-cs"/>
              </a:rPr>
              <a:t>Energy Technology Perspectives 2015, IEA</a:t>
            </a:r>
            <a:endParaRPr lang="de-DE"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Trends in global CO2 emissions: (2016) PBL Netherlands Environmental Assessment Agency and EC Joint Research Centre.</a:t>
            </a:r>
            <a:endParaRPr lang="de-DE"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Chapter 2 Sources of CO2. IPPC Special Report on Carbon Capture and Storage. https://www.ipcc.ch/pdf/special-reports/srccs/srccs_wholereport.pdf </a:t>
            </a:r>
            <a:endParaRPr lang="de-DE" sz="1200" kern="1200" dirty="0">
              <a:solidFill>
                <a:schemeClr val="tx1"/>
              </a:solidFill>
              <a:latin typeface="Times New Roman" pitchFamily="18"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10</a:t>
            </a:fld>
            <a:endParaRPr lang="de-DE"/>
          </a:p>
        </p:txBody>
      </p:sp>
    </p:spTree>
    <p:extLst>
      <p:ext uri="{BB962C8B-B14F-4D97-AF65-F5344CB8AC3E}">
        <p14:creationId xmlns:p14="http://schemas.microsoft.com/office/powerpoint/2010/main" val="777145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0000" lnSpcReduction="20000"/>
          </a:bodyPr>
          <a:lstStyle/>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It is expected that the main change in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availability will arise from reductions in emissions arising from coal power generation, which is expected to decrease significantly by 2100. Over the medium term, “clean coal” technologies such as integrated gasification combined cycle or pressurized fluidized bed will improve combustion efficiencies and in the longer term there is expected to be a move away from coal altogether. The relatively ambitious IEA 2°C scenario of the ETP2015 model foresees a reduction of coal as fuel input for electricity and heat generation from 33.8 EJ (10</a:t>
            </a:r>
            <a:r>
              <a:rPr lang="en-GB" sz="1200" kern="1200" baseline="30000" dirty="0">
                <a:solidFill>
                  <a:schemeClr val="tx1"/>
                </a:solidFill>
                <a:latin typeface="Times New Roman" pitchFamily="18" charset="0"/>
                <a:ea typeface="+mn-ea"/>
                <a:cs typeface="+mn-cs"/>
              </a:rPr>
              <a:t>18</a:t>
            </a:r>
            <a:r>
              <a:rPr lang="en-GB" sz="1200" kern="1200" dirty="0">
                <a:solidFill>
                  <a:schemeClr val="tx1"/>
                </a:solidFill>
                <a:latin typeface="Times New Roman" pitchFamily="18" charset="0"/>
                <a:ea typeface="+mn-ea"/>
                <a:cs typeface="+mn-cs"/>
              </a:rPr>
              <a:t> J) in 2012 to 5.1 EJ in 2050, corresponding to a 85% reduction. With around 46 % of the global emissions arising from fossil fuel combustion currently coming from coal  reductions in coal use will impact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availability. However, the impact upon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utilisation may be limited, as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from this source is generally of low concentration at 12-14% and can be contaminated with sulphur and heavy metals such as mercury, making capture and purification (clean-up) more expensive. Consequently, it is expected that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arising from purer sources will be preferentially utilised as described previously</a:t>
            </a:r>
            <a:r>
              <a:rPr lang="de-DE" dirty="0"/>
              <a:t> </a:t>
            </a:r>
            <a:r>
              <a:rPr lang="en-US" sz="1200" kern="1200" dirty="0">
                <a:solidFill>
                  <a:schemeClr val="tx1"/>
                </a:solidFill>
                <a:latin typeface="Times New Roman" pitchFamily="18" charset="0"/>
                <a:ea typeface="+mn-ea"/>
                <a:cs typeface="+mn-cs"/>
              </a:rPr>
              <a:t>Energy Technology Perspectives 2015, IEA</a:t>
            </a:r>
            <a:endParaRPr lang="de-DE"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Trends in global CO2 emissions: (2016) PBL Netherlands Environmental Assessment Agency and EC Joint Research Centre.</a:t>
            </a:r>
            <a:endParaRPr lang="de-DE"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Chapter 2 Sources of CO2. IPPC Special Report on Carbon Capture and Storage. https://www.ipcc.ch/pdf/special-reports/srccs/srccs_wholereport.pdf </a:t>
            </a:r>
            <a:endParaRPr lang="de-DE" sz="1200" kern="1200" dirty="0">
              <a:solidFill>
                <a:schemeClr val="tx1"/>
              </a:solidFill>
              <a:latin typeface="Times New Roman" pitchFamily="18"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11</a:t>
            </a:fld>
            <a:endParaRPr lang="de-DE"/>
          </a:p>
        </p:txBody>
      </p:sp>
    </p:spTree>
    <p:extLst>
      <p:ext uri="{BB962C8B-B14F-4D97-AF65-F5344CB8AC3E}">
        <p14:creationId xmlns:p14="http://schemas.microsoft.com/office/powerpoint/2010/main" val="777145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0000" lnSpcReduction="20000"/>
          </a:bodyPr>
          <a:lstStyle/>
          <a:p>
            <a:endParaRPr lang="en-GB" sz="1200" kern="1200" dirty="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Times New Roman" pitchFamily="18" charset="0"/>
                <a:ea typeface="+mn-ea"/>
                <a:cs typeface="+mn-cs"/>
              </a:rPr>
              <a:t>There are plentiful sources of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which could be used as a carbon feedstock for the process industry in Europe. Primary targets for sourcing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should focus on those sources with the highest concentration of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(Hydrogen production, natural gas processing, ethylene oxide manufacture and ammonia production) as the higher concentration of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reduces the cost of capture. However, larger volumes of CO</a:t>
            </a:r>
            <a:r>
              <a:rPr lang="en-GB" sz="1200" kern="1200" baseline="-25000" dirty="0">
                <a:solidFill>
                  <a:schemeClr val="tx1"/>
                </a:solidFill>
                <a:latin typeface="Times New Roman" pitchFamily="18" charset="0"/>
                <a:ea typeface="+mn-ea"/>
                <a:cs typeface="+mn-cs"/>
              </a:rPr>
              <a:t>2 </a:t>
            </a:r>
            <a:r>
              <a:rPr lang="en-GB" sz="1200" kern="1200" dirty="0">
                <a:solidFill>
                  <a:schemeClr val="tx1"/>
                </a:solidFill>
                <a:latin typeface="Times New Roman" pitchFamily="18" charset="0"/>
                <a:ea typeface="+mn-ea"/>
                <a:cs typeface="+mn-cs"/>
              </a:rPr>
              <a:t>are available from the iron and steel industry and cement industries, albeit at lower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concentration. As industries look to decarbonise (particularly the iron and steel and cement sectors) there is an observed market pull to deploy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utilisation technologies to provide an economically beneficial method of reducing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emissions. As next-generation carbon capture technologies reach the market, other sources of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may become increasingly economically viable.</a:t>
            </a:r>
            <a:endParaRPr lang="de-DE"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endParaRPr lang="en-GB"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It is expected that the main change in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availability will arise from reductions in emissions arising from coal power generation, which is expected to decrease significantly by 2100. Over the medium term, “clean coal” technologies such as integrated gasification combined cycle or pressurized fluidized bed will improve combustion efficiencies and in the longer term there is expected to be a move away from coal altogether. The relatively ambitious IEA 2°C scenario of the ETP2015 model foresees a reduction of coal as fuel input for electricity and heat generation from 33.8 EJ (10</a:t>
            </a:r>
            <a:r>
              <a:rPr lang="en-GB" sz="1200" kern="1200" baseline="30000" dirty="0">
                <a:solidFill>
                  <a:schemeClr val="tx1"/>
                </a:solidFill>
                <a:latin typeface="Times New Roman" pitchFamily="18" charset="0"/>
                <a:ea typeface="+mn-ea"/>
                <a:cs typeface="+mn-cs"/>
              </a:rPr>
              <a:t>18</a:t>
            </a:r>
            <a:r>
              <a:rPr lang="en-GB" sz="1200" kern="1200" dirty="0">
                <a:solidFill>
                  <a:schemeClr val="tx1"/>
                </a:solidFill>
                <a:latin typeface="Times New Roman" pitchFamily="18" charset="0"/>
                <a:ea typeface="+mn-ea"/>
                <a:cs typeface="+mn-cs"/>
              </a:rPr>
              <a:t> J) in 2012 to 5.1 EJ in 2050, corresponding to a 85% reduction. With around 46 % of the global emissions arising from fossil fuel combustion currently coming from coal  reductions in coal use will impact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availability. However, the impact upon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utilisation may be limited, as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from this source is generally of low concentration at 12-14% and can be contaminated with sulphur and heavy metals such as mercury, making capture and purification (clean-up) more expensive. Consequently, it is expected that CO</a:t>
            </a:r>
            <a:r>
              <a:rPr lang="en-GB" sz="1200" kern="1200" baseline="-25000" dirty="0">
                <a:solidFill>
                  <a:schemeClr val="tx1"/>
                </a:solidFill>
                <a:latin typeface="Times New Roman" pitchFamily="18" charset="0"/>
                <a:ea typeface="+mn-ea"/>
                <a:cs typeface="+mn-cs"/>
              </a:rPr>
              <a:t>2</a:t>
            </a:r>
            <a:r>
              <a:rPr lang="en-GB" sz="1200" kern="1200" dirty="0">
                <a:solidFill>
                  <a:schemeClr val="tx1"/>
                </a:solidFill>
                <a:latin typeface="Times New Roman" pitchFamily="18" charset="0"/>
                <a:ea typeface="+mn-ea"/>
                <a:cs typeface="+mn-cs"/>
              </a:rPr>
              <a:t> arising from purer sources will be preferentially utilised as described previously</a:t>
            </a:r>
            <a:r>
              <a:rPr lang="de-DE" dirty="0"/>
              <a:t> </a:t>
            </a:r>
            <a:r>
              <a:rPr lang="en-US" sz="1200" kern="1200" dirty="0">
                <a:solidFill>
                  <a:schemeClr val="tx1"/>
                </a:solidFill>
                <a:latin typeface="Times New Roman" pitchFamily="18" charset="0"/>
                <a:ea typeface="+mn-ea"/>
                <a:cs typeface="+mn-cs"/>
              </a:rPr>
              <a:t>Energy Technology Perspectives 2015, IEA</a:t>
            </a:r>
            <a:endParaRPr lang="de-DE"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Trends in global CO2 emissions: (2016) PBL Netherlands Environmental Assessment Agency and EC Joint Research Centre.</a:t>
            </a:r>
            <a:endParaRPr lang="de-DE"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Chapter 2 Sources of CO2. IPPC Special Report on Carbon Capture and Storage. https://www.ipcc.ch/pdf/special-reports/srccs/srccs_wholereport.pdf </a:t>
            </a:r>
            <a:endParaRPr lang="de-DE" sz="1200" kern="1200" dirty="0">
              <a:solidFill>
                <a:schemeClr val="tx1"/>
              </a:solidFill>
              <a:latin typeface="Times New Roman" pitchFamily="18"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12</a:t>
            </a:fld>
            <a:endParaRPr lang="de-DE"/>
          </a:p>
        </p:txBody>
      </p:sp>
    </p:spTree>
    <p:extLst>
      <p:ext uri="{BB962C8B-B14F-4D97-AF65-F5344CB8AC3E}">
        <p14:creationId xmlns:p14="http://schemas.microsoft.com/office/powerpoint/2010/main" val="777145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a:t>CO can be an alternative C-source if …</a:t>
            </a:r>
          </a:p>
          <a:p>
            <a:endParaRPr lang="en-US" dirty="0"/>
          </a:p>
          <a:p>
            <a:pPr lvl="1"/>
            <a:r>
              <a:rPr lang="en-US" dirty="0"/>
              <a:t>significant amounts available (point sources such as </a:t>
            </a:r>
            <a:r>
              <a:rPr lang="en-US" dirty="0" err="1"/>
              <a:t>SiC</a:t>
            </a:r>
            <a:r>
              <a:rPr lang="en-US" dirty="0"/>
              <a:t> factory in Spain)</a:t>
            </a:r>
          </a:p>
          <a:p>
            <a:pPr lvl="1"/>
            <a:r>
              <a:rPr lang="en-US" dirty="0"/>
              <a:t>Consumer close-by, infrastructure easily to install </a:t>
            </a:r>
          </a:p>
          <a:p>
            <a:pPr lvl="1"/>
            <a:r>
              <a:rPr lang="en-US" dirty="0"/>
              <a:t>political framework conditions support alternative usage pathways</a:t>
            </a:r>
          </a:p>
          <a:p>
            <a:pPr lvl="1"/>
            <a:r>
              <a:rPr lang="en-US" dirty="0"/>
              <a:t>technical feasibility of techniques for cleaning, separation and conditioning were shown</a:t>
            </a:r>
          </a:p>
          <a:p>
            <a:endParaRPr lang="de-DE" dirty="0"/>
          </a:p>
          <a:p>
            <a:r>
              <a:rPr lang="en-US" dirty="0"/>
              <a:t>Steel industry as point sources</a:t>
            </a:r>
          </a:p>
          <a:p>
            <a:r>
              <a:rPr lang="en-US" dirty="0"/>
              <a:t>Only CO emitted into the atmosphere is listed</a:t>
            </a:r>
          </a:p>
          <a:p>
            <a:pPr lvl="1"/>
            <a:r>
              <a:rPr lang="en-US" dirty="0"/>
              <a:t>Does not reflect the CO produced as most CO is directly reused on site</a:t>
            </a:r>
          </a:p>
          <a:p>
            <a:pPr lvl="1"/>
            <a:r>
              <a:rPr lang="en-US" dirty="0"/>
              <a:t>Facilities are known</a:t>
            </a:r>
          </a:p>
          <a:p>
            <a:pPr lvl="1"/>
            <a:endParaRPr lang="en-US" dirty="0"/>
          </a:p>
          <a:p>
            <a:r>
              <a:rPr lang="en-US" dirty="0"/>
              <a:t>Amount of CO produced could be calculated</a:t>
            </a:r>
          </a:p>
          <a:p>
            <a:pPr lvl="1"/>
            <a:r>
              <a:rPr lang="en-US" dirty="0"/>
              <a:t>Requires detailed information on steel industry and plant facts</a:t>
            </a:r>
          </a:p>
          <a:p>
            <a:pPr lvl="1"/>
            <a:r>
              <a:rPr lang="en-US" dirty="0"/>
              <a:t>Estimation based on single cases (e.g. Duisburg, Germany) prepared</a:t>
            </a:r>
          </a:p>
          <a:p>
            <a:pPr lvl="1"/>
            <a:r>
              <a:rPr lang="en-US" dirty="0"/>
              <a:t>Rough estimation for EU</a:t>
            </a:r>
          </a:p>
          <a:p>
            <a:endParaRPr lang="de-DE" dirty="0"/>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15</a:t>
            </a:fld>
            <a:endParaRPr lang="de-DE"/>
          </a:p>
        </p:txBody>
      </p:sp>
    </p:spTree>
    <p:extLst>
      <p:ext uri="{BB962C8B-B14F-4D97-AF65-F5344CB8AC3E}">
        <p14:creationId xmlns:p14="http://schemas.microsoft.com/office/powerpoint/2010/main" val="3189061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noProof="0" dirty="0"/>
              <a:t>What matters most</a:t>
            </a:r>
            <a:r>
              <a:rPr lang="en-US" baseline="0" noProof="0" dirty="0"/>
              <a:t> to you? </a:t>
            </a:r>
          </a:p>
          <a:p>
            <a:endParaRPr lang="en-US" baseline="0" noProof="0" dirty="0"/>
          </a:p>
          <a:p>
            <a:r>
              <a:rPr lang="en-US" baseline="0" noProof="0" dirty="0"/>
              <a:t>We all benefit from the product made by the chemical industry:</a:t>
            </a:r>
          </a:p>
          <a:p>
            <a:r>
              <a:rPr lang="en-US" baseline="0" noProof="0" dirty="0"/>
              <a:t>Sport shoes, components for cars, petrochemicals get us moving and flying…</a:t>
            </a:r>
          </a:p>
          <a:p>
            <a:r>
              <a:rPr lang="en-US" baseline="0" noProof="0" dirty="0"/>
              <a:t>Packaging: fresh foods </a:t>
            </a:r>
          </a:p>
          <a:p>
            <a:r>
              <a:rPr lang="en-US" baseline="0" noProof="0" dirty="0"/>
              <a:t>Isolation material, low energy houses</a:t>
            </a:r>
          </a:p>
          <a:p>
            <a:r>
              <a:rPr lang="en-US" baseline="0" noProof="0" dirty="0"/>
              <a:t>Health! Medicine etc. </a:t>
            </a:r>
          </a:p>
          <a:p>
            <a:endParaRPr lang="en-US" baseline="0" noProof="0" dirty="0"/>
          </a:p>
          <a:p>
            <a:endParaRPr lang="en-US" baseline="0" noProof="0" dirty="0"/>
          </a:p>
          <a:p>
            <a:endParaRPr lang="en-US" baseline="0" noProof="0" dirty="0"/>
          </a:p>
          <a:p>
            <a:endParaRPr lang="en-US" baseline="0" noProof="0" dirty="0"/>
          </a:p>
          <a:p>
            <a:r>
              <a:rPr lang="en-US" baseline="0" noProof="0" dirty="0"/>
              <a:t> </a:t>
            </a:r>
            <a:endParaRPr lang="en-US" noProof="0" dirty="0"/>
          </a:p>
        </p:txBody>
      </p:sp>
      <p:sp>
        <p:nvSpPr>
          <p:cNvPr id="4" name="Foliennummernplatzhalter 3"/>
          <p:cNvSpPr>
            <a:spLocks noGrp="1"/>
          </p:cNvSpPr>
          <p:nvPr>
            <p:ph type="sldNum" sz="quarter" idx="10"/>
          </p:nvPr>
        </p:nvSpPr>
        <p:spPr/>
        <p:txBody>
          <a:bodyPr/>
          <a:lstStyle/>
          <a:p>
            <a:fld id="{6C48CDDF-CEC2-4831-B086-A8ADA89DE25D}"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And the beautiful chemical- well process industries make all the import products that make our life in many cases more easy. </a:t>
            </a:r>
          </a:p>
          <a:p>
            <a:endParaRPr lang="de-DE" dirty="0"/>
          </a:p>
          <a:p>
            <a:endParaRPr lang="de-DE" dirty="0"/>
          </a:p>
          <a:p>
            <a:r>
              <a:rPr lang="de-DE" dirty="0"/>
              <a:t>Inhalt:</a:t>
            </a:r>
          </a:p>
          <a:p>
            <a:endParaRPr lang="de-DE" dirty="0"/>
          </a:p>
          <a:p>
            <a:r>
              <a:rPr lang="de-DE" dirty="0"/>
              <a:t>Plastik</a:t>
            </a:r>
            <a:r>
              <a:rPr lang="de-DE" baseline="0" dirty="0"/>
              <a:t> in Europa: </a:t>
            </a:r>
            <a:r>
              <a:rPr lang="de-DE" baseline="0" dirty="0" err="1"/>
              <a:t>Packaging</a:t>
            </a:r>
            <a:r>
              <a:rPr lang="de-DE" baseline="0" dirty="0"/>
              <a:t>, </a:t>
            </a:r>
            <a:r>
              <a:rPr lang="de-DE" baseline="0" dirty="0" err="1"/>
              <a:t>building</a:t>
            </a:r>
            <a:r>
              <a:rPr lang="de-DE" baseline="0" dirty="0"/>
              <a:t> </a:t>
            </a:r>
            <a:r>
              <a:rPr lang="de-DE" baseline="0" dirty="0" err="1"/>
              <a:t>and</a:t>
            </a:r>
            <a:r>
              <a:rPr lang="de-DE" baseline="0" dirty="0"/>
              <a:t> </a:t>
            </a:r>
            <a:r>
              <a:rPr lang="de-DE" baseline="0" dirty="0" err="1"/>
              <a:t>construction</a:t>
            </a:r>
            <a:r>
              <a:rPr lang="de-DE" baseline="0" dirty="0"/>
              <a:t>, </a:t>
            </a:r>
            <a:r>
              <a:rPr lang="de-DE" baseline="0" dirty="0" err="1"/>
              <a:t>automotive</a:t>
            </a:r>
            <a:r>
              <a:rPr lang="de-DE" baseline="0" dirty="0"/>
              <a:t>, E&amp;E, </a:t>
            </a:r>
            <a:r>
              <a:rPr lang="de-DE" baseline="0" dirty="0" err="1"/>
              <a:t>Others</a:t>
            </a:r>
            <a:r>
              <a:rPr lang="de-DE" baseline="0" dirty="0"/>
              <a:t> </a:t>
            </a:r>
            <a:r>
              <a:rPr lang="de-DE" baseline="0" dirty="0">
                <a:sym typeface="Wingdings" pitchFamily="2" charset="2"/>
              </a:rPr>
              <a:t> total 46,4 Mio. t (2010)</a:t>
            </a:r>
          </a:p>
          <a:p>
            <a:endParaRPr lang="de-DE" baseline="0" dirty="0">
              <a:sym typeface="Wingdings" pitchFamily="2" charset="2"/>
            </a:endParaRPr>
          </a:p>
          <a:p>
            <a:r>
              <a:rPr lang="de-DE" baseline="0" dirty="0">
                <a:sym typeface="Wingdings" pitchFamily="2" charset="2"/>
              </a:rPr>
              <a:t>20 Mil. T </a:t>
            </a:r>
            <a:r>
              <a:rPr lang="de-DE" baseline="0" dirty="0" err="1">
                <a:sym typeface="Wingdings" pitchFamily="2" charset="2"/>
              </a:rPr>
              <a:t>used</a:t>
            </a:r>
            <a:r>
              <a:rPr lang="de-DE" baseline="0" dirty="0">
                <a:sym typeface="Wingdings" pitchFamily="2" charset="2"/>
              </a:rPr>
              <a:t> in </a:t>
            </a:r>
            <a:r>
              <a:rPr lang="de-DE" baseline="0" dirty="0" err="1">
                <a:sym typeface="Wingdings" pitchFamily="2" charset="2"/>
              </a:rPr>
              <a:t>the</a:t>
            </a:r>
            <a:r>
              <a:rPr lang="de-DE" baseline="0" dirty="0">
                <a:sym typeface="Wingdings" pitchFamily="2" charset="2"/>
              </a:rPr>
              <a:t> </a:t>
            </a:r>
            <a:r>
              <a:rPr lang="de-DE" baseline="0" dirty="0" err="1">
                <a:sym typeface="Wingdings" pitchFamily="2" charset="2"/>
              </a:rPr>
              <a:t>chemical</a:t>
            </a:r>
            <a:r>
              <a:rPr lang="de-DE" baseline="0" dirty="0">
                <a:sym typeface="Wingdings" pitchFamily="2" charset="2"/>
              </a:rPr>
              <a:t> </a:t>
            </a:r>
            <a:r>
              <a:rPr lang="de-DE" baseline="0" dirty="0" err="1">
                <a:sym typeface="Wingdings" pitchFamily="2" charset="2"/>
              </a:rPr>
              <a:t>sector</a:t>
            </a:r>
            <a:r>
              <a:rPr lang="de-DE" baseline="0" dirty="0">
                <a:sym typeface="Wingdings" pitchFamily="2" charset="2"/>
              </a:rPr>
              <a:t> (VCI)</a:t>
            </a:r>
          </a:p>
          <a:p>
            <a:endParaRPr lang="de-DE" baseline="0" dirty="0">
              <a:sym typeface="Wingdings" pitchFamily="2" charset="2"/>
            </a:endParaRPr>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3</a:t>
            </a:fld>
            <a:endParaRPr lang="de-DE"/>
          </a:p>
        </p:txBody>
      </p:sp>
    </p:spTree>
    <p:extLst>
      <p:ext uri="{BB962C8B-B14F-4D97-AF65-F5344CB8AC3E}">
        <p14:creationId xmlns:p14="http://schemas.microsoft.com/office/powerpoint/2010/main" val="1073741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noProof="0" dirty="0"/>
              <a:t>As</a:t>
            </a:r>
            <a:r>
              <a:rPr lang="en-US" baseline="0" noProof="0" dirty="0"/>
              <a:t> we all know, the conventional carbon source are fossil ones – oil, gas, coal!</a:t>
            </a:r>
          </a:p>
          <a:p>
            <a:endParaRPr lang="en-US" baseline="0" noProof="0" dirty="0"/>
          </a:p>
          <a:p>
            <a:endParaRPr lang="en-US" baseline="0" noProof="0" dirty="0"/>
          </a:p>
          <a:p>
            <a:endParaRPr lang="en-US" baseline="0" noProof="0" dirty="0"/>
          </a:p>
          <a:p>
            <a:r>
              <a:rPr lang="en-US" baseline="0" noProof="0" dirty="0"/>
              <a:t> </a:t>
            </a:r>
            <a:endParaRPr lang="en-US" noProof="0" dirty="0"/>
          </a:p>
        </p:txBody>
      </p:sp>
      <p:sp>
        <p:nvSpPr>
          <p:cNvPr id="4" name="Foliennummernplatzhalter 3"/>
          <p:cNvSpPr>
            <a:spLocks noGrp="1"/>
          </p:cNvSpPr>
          <p:nvPr>
            <p:ph type="sldNum" sz="quarter" idx="10"/>
          </p:nvPr>
        </p:nvSpPr>
        <p:spPr/>
        <p:txBody>
          <a:bodyPr/>
          <a:lstStyle/>
          <a:p>
            <a:fld id="{6C48CDDF-CEC2-4831-B086-A8ADA89DE25D}"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err="1"/>
              <a:t>You</a:t>
            </a:r>
            <a:r>
              <a:rPr lang="de-DE" baseline="0" dirty="0"/>
              <a:t> </a:t>
            </a:r>
            <a:r>
              <a:rPr lang="de-DE" baseline="0" dirty="0" err="1"/>
              <a:t>may</a:t>
            </a:r>
            <a:r>
              <a:rPr lang="de-DE" baseline="0" dirty="0"/>
              <a:t> </a:t>
            </a:r>
            <a:r>
              <a:rPr lang="de-DE" baseline="0" dirty="0" err="1"/>
              <a:t>say</a:t>
            </a:r>
            <a:r>
              <a:rPr lang="de-DE" baseline="0" dirty="0"/>
              <a:t> </a:t>
            </a:r>
            <a:r>
              <a:rPr lang="de-DE" baseline="0" dirty="0" err="1"/>
              <a:t>there</a:t>
            </a:r>
            <a:r>
              <a:rPr lang="de-DE" baseline="0" dirty="0"/>
              <a:t> </a:t>
            </a:r>
            <a:r>
              <a:rPr lang="de-DE" baseline="0" dirty="0" err="1"/>
              <a:t>are</a:t>
            </a:r>
            <a:r>
              <a:rPr lang="de-DE" baseline="0" dirty="0"/>
              <a:t> </a:t>
            </a:r>
            <a:r>
              <a:rPr lang="de-DE" baseline="0" dirty="0" err="1"/>
              <a:t>other</a:t>
            </a:r>
            <a:r>
              <a:rPr lang="de-DE" baseline="0" dirty="0"/>
              <a:t> </a:t>
            </a:r>
            <a:r>
              <a:rPr lang="de-DE" baseline="0" dirty="0" err="1"/>
              <a:t>options</a:t>
            </a:r>
            <a:r>
              <a:rPr lang="de-DE" baseline="0" dirty="0"/>
              <a:t> </a:t>
            </a:r>
            <a:r>
              <a:rPr lang="de-DE" baseline="0" dirty="0" err="1"/>
              <a:t>to</a:t>
            </a:r>
            <a:r>
              <a:rPr lang="de-DE" baseline="0" dirty="0"/>
              <a:t> </a:t>
            </a:r>
            <a:r>
              <a:rPr lang="de-DE" baseline="0" dirty="0" err="1"/>
              <a:t>decarbonize</a:t>
            </a:r>
            <a:r>
              <a:rPr lang="de-DE" baseline="0" dirty="0"/>
              <a:t> </a:t>
            </a:r>
            <a:r>
              <a:rPr lang="de-DE" baseline="0" dirty="0" err="1"/>
              <a:t>the</a:t>
            </a:r>
            <a:r>
              <a:rPr lang="de-DE" baseline="0" dirty="0"/>
              <a:t> </a:t>
            </a:r>
            <a:r>
              <a:rPr lang="de-DE" baseline="0" dirty="0" err="1"/>
              <a:t>industry</a:t>
            </a:r>
            <a:endParaRPr lang="de-DE" baseline="0" dirty="0"/>
          </a:p>
          <a:p>
            <a:r>
              <a:rPr lang="de-DE" baseline="0" dirty="0"/>
              <a:t>Such </a:t>
            </a:r>
            <a:r>
              <a:rPr lang="de-DE" baseline="0" dirty="0" err="1"/>
              <a:t>as</a:t>
            </a:r>
            <a:r>
              <a:rPr lang="de-DE" baseline="0" dirty="0"/>
              <a:t> </a:t>
            </a:r>
            <a:r>
              <a:rPr lang="de-DE" baseline="0" dirty="0" err="1"/>
              <a:t>sector</a:t>
            </a:r>
            <a:r>
              <a:rPr lang="de-DE" baseline="0" dirty="0"/>
              <a:t> </a:t>
            </a:r>
            <a:r>
              <a:rPr lang="de-DE" baseline="0" dirty="0" err="1"/>
              <a:t>coupling</a:t>
            </a:r>
            <a:r>
              <a:rPr lang="de-DE" baseline="0" dirty="0"/>
              <a:t> – </a:t>
            </a:r>
            <a:r>
              <a:rPr lang="de-DE" baseline="0" dirty="0" err="1"/>
              <a:t>using</a:t>
            </a:r>
            <a:r>
              <a:rPr lang="de-DE" baseline="0" dirty="0"/>
              <a:t> </a:t>
            </a:r>
            <a:r>
              <a:rPr lang="de-DE" baseline="0" dirty="0" err="1"/>
              <a:t>renewable</a:t>
            </a:r>
            <a:r>
              <a:rPr lang="de-DE" baseline="0" dirty="0"/>
              <a:t> </a:t>
            </a:r>
            <a:r>
              <a:rPr lang="de-DE" baseline="0" dirty="0" err="1"/>
              <a:t>electricity</a:t>
            </a:r>
            <a:r>
              <a:rPr lang="de-DE" baseline="0" dirty="0"/>
              <a:t> etc. </a:t>
            </a:r>
          </a:p>
          <a:p>
            <a:endParaRPr lang="de-DE" baseline="0" dirty="0"/>
          </a:p>
          <a:p>
            <a:r>
              <a:rPr lang="de-DE" baseline="0" dirty="0" err="1"/>
              <a:t>However</a:t>
            </a:r>
            <a:r>
              <a:rPr lang="de-DE" baseline="0" dirty="0"/>
              <a:t>, </a:t>
            </a:r>
            <a:r>
              <a:rPr lang="de-DE" baseline="0" dirty="0" err="1"/>
              <a:t>there</a:t>
            </a:r>
            <a:r>
              <a:rPr lang="de-DE" baseline="0" dirty="0"/>
              <a:t> </a:t>
            </a:r>
            <a:r>
              <a:rPr lang="de-DE" baseline="0" dirty="0" err="1"/>
              <a:t>are</a:t>
            </a:r>
            <a:r>
              <a:rPr lang="de-DE" baseline="0" dirty="0"/>
              <a:t> </a:t>
            </a:r>
            <a:r>
              <a:rPr lang="de-DE" baseline="0" dirty="0" err="1"/>
              <a:t>some</a:t>
            </a:r>
            <a:r>
              <a:rPr lang="de-DE" baseline="0" dirty="0"/>
              <a:t> </a:t>
            </a:r>
            <a:r>
              <a:rPr lang="de-DE" baseline="0" dirty="0" err="1"/>
              <a:t>areas</a:t>
            </a:r>
            <a:r>
              <a:rPr lang="de-DE" baseline="0" dirty="0"/>
              <a:t> </a:t>
            </a:r>
            <a:r>
              <a:rPr lang="de-DE" baseline="0" dirty="0" err="1"/>
              <a:t>where</a:t>
            </a:r>
            <a:r>
              <a:rPr lang="de-DE" baseline="0" dirty="0"/>
              <a:t> </a:t>
            </a:r>
            <a:r>
              <a:rPr lang="de-DE" baseline="0" dirty="0" err="1"/>
              <a:t>electrified</a:t>
            </a:r>
            <a:r>
              <a:rPr lang="de-DE" baseline="0" dirty="0"/>
              <a:t> </a:t>
            </a:r>
            <a:r>
              <a:rPr lang="de-DE" baseline="0" dirty="0" err="1"/>
              <a:t>solotions</a:t>
            </a:r>
            <a:r>
              <a:rPr lang="de-DE" baseline="0" dirty="0"/>
              <a:t> </a:t>
            </a:r>
            <a:r>
              <a:rPr lang="de-DE" baseline="0" dirty="0" err="1"/>
              <a:t>are</a:t>
            </a:r>
            <a:r>
              <a:rPr lang="de-DE" baseline="0" dirty="0"/>
              <a:t> not </a:t>
            </a:r>
            <a:r>
              <a:rPr lang="de-DE" baseline="0" dirty="0" err="1"/>
              <a:t>at</a:t>
            </a:r>
            <a:r>
              <a:rPr lang="de-DE" baseline="0" dirty="0"/>
              <a:t> </a:t>
            </a:r>
            <a:r>
              <a:rPr lang="de-DE" baseline="0" dirty="0" err="1"/>
              <a:t>the</a:t>
            </a:r>
            <a:r>
              <a:rPr lang="de-DE" baseline="0" dirty="0"/>
              <a:t> </a:t>
            </a:r>
            <a:r>
              <a:rPr lang="de-DE" baseline="0" dirty="0" err="1"/>
              <a:t>horizion</a:t>
            </a:r>
            <a:r>
              <a:rPr lang="de-DE" baseline="0" dirty="0"/>
              <a:t>: </a:t>
            </a:r>
            <a:r>
              <a:rPr lang="de-DE" baseline="0" dirty="0" err="1"/>
              <a:t>Airplanes</a:t>
            </a:r>
            <a:r>
              <a:rPr lang="de-DE" baseline="0" dirty="0"/>
              <a:t>, </a:t>
            </a:r>
            <a:r>
              <a:rPr lang="de-DE" baseline="0" dirty="0" err="1"/>
              <a:t>cargo</a:t>
            </a:r>
            <a:r>
              <a:rPr lang="de-DE" baseline="0" dirty="0"/>
              <a:t> </a:t>
            </a:r>
            <a:r>
              <a:rPr lang="de-DE" baseline="0" dirty="0" err="1"/>
              <a:t>ships</a:t>
            </a:r>
            <a:r>
              <a:rPr lang="de-DE" baseline="0" dirty="0"/>
              <a:t> </a:t>
            </a:r>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5</a:t>
            </a:fld>
            <a:endParaRPr lang="de-DE"/>
          </a:p>
        </p:txBody>
      </p:sp>
    </p:spTree>
    <p:extLst>
      <p:ext uri="{BB962C8B-B14F-4D97-AF65-F5344CB8AC3E}">
        <p14:creationId xmlns:p14="http://schemas.microsoft.com/office/powerpoint/2010/main" val="4043872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baseline="0" noProof="0" dirty="0"/>
          </a:p>
          <a:p>
            <a:pPr marL="179388" lvl="0" indent="-179388">
              <a:lnSpc>
                <a:spcPct val="130000"/>
              </a:lnSpc>
              <a:spcBef>
                <a:spcPts val="600"/>
              </a:spcBef>
              <a:defRPr/>
            </a:pPr>
            <a:r>
              <a:rPr lang="en-GB" sz="1200" dirty="0">
                <a:solidFill>
                  <a:schemeClr val="tx2"/>
                </a:solidFill>
              </a:rPr>
              <a:t>DECHEMA is a non-profit organisation for chemical engineering and biotechnology. DECHEMA’s goal is to promotes theme-based exchange in a large interdisciplinary network, identify trends in research and technology as well as to shapes progress in chemical engineering, biotechnology and </a:t>
            </a:r>
            <a:br>
              <a:rPr lang="en-GB" sz="1800" dirty="0">
                <a:solidFill>
                  <a:schemeClr val="tx2"/>
                </a:solidFill>
              </a:rPr>
            </a:br>
            <a:r>
              <a:rPr lang="en-GB" sz="1800" dirty="0">
                <a:solidFill>
                  <a:schemeClr val="tx2"/>
                </a:solidFill>
              </a:rPr>
              <a:t>related research fields</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err="1">
                <a:solidFill>
                  <a:schemeClr val="tx2"/>
                </a:solidFill>
              </a:rPr>
              <a:t>Trinomics</a:t>
            </a:r>
            <a:r>
              <a:rPr lang="en-GB" sz="1200" dirty="0">
                <a:solidFill>
                  <a:schemeClr val="tx2"/>
                </a:solidFill>
              </a:rPr>
              <a:t> is an </a:t>
            </a:r>
            <a:r>
              <a:rPr lang="en-GB" sz="1200" b="1" dirty="0">
                <a:solidFill>
                  <a:schemeClr val="tx2"/>
                </a:solidFill>
              </a:rPr>
              <a:t>international consultancy </a:t>
            </a:r>
            <a:r>
              <a:rPr lang="en-GB" sz="1200" dirty="0">
                <a:solidFill>
                  <a:schemeClr val="tx2"/>
                </a:solidFill>
              </a:rPr>
              <a:t>that provides research and advice in the fields of </a:t>
            </a:r>
            <a:r>
              <a:rPr lang="en-GB" sz="1200" b="1" dirty="0">
                <a:solidFill>
                  <a:schemeClr val="tx2"/>
                </a:solidFill>
              </a:rPr>
              <a:t>energy</a:t>
            </a:r>
            <a:r>
              <a:rPr lang="en-GB" sz="1200" dirty="0">
                <a:solidFill>
                  <a:schemeClr val="tx2"/>
                </a:solidFill>
              </a:rPr>
              <a:t>, </a:t>
            </a:r>
            <a:r>
              <a:rPr lang="en-GB" sz="1200" b="1" dirty="0">
                <a:solidFill>
                  <a:schemeClr val="tx2"/>
                </a:solidFill>
              </a:rPr>
              <a:t>environment</a:t>
            </a:r>
            <a:r>
              <a:rPr lang="en-GB" sz="1200" dirty="0">
                <a:solidFill>
                  <a:schemeClr val="tx2"/>
                </a:solidFill>
              </a:rPr>
              <a:t> and </a:t>
            </a:r>
            <a:r>
              <a:rPr lang="en-GB" sz="1200" b="1" dirty="0">
                <a:solidFill>
                  <a:schemeClr val="tx2"/>
                </a:solidFill>
              </a:rPr>
              <a:t>climate change</a:t>
            </a:r>
            <a:endParaRPr lang="en-GB" sz="1200" dirty="0">
              <a:solidFill>
                <a:schemeClr val="tx2"/>
              </a:solidFill>
            </a:endParaRPr>
          </a:p>
          <a:p>
            <a:endParaRPr lang="en-US" baseline="0" noProof="0" dirty="0"/>
          </a:p>
          <a:p>
            <a:endParaRPr lang="en-US" baseline="0" noProof="0" dirty="0"/>
          </a:p>
          <a:p>
            <a:r>
              <a:rPr lang="en-US" baseline="0" noProof="0" dirty="0"/>
              <a:t> </a:t>
            </a:r>
            <a:r>
              <a:rPr lang="de-DE" sz="1200" dirty="0">
                <a:solidFill>
                  <a:schemeClr val="tx2"/>
                </a:solidFill>
              </a:rPr>
              <a:t>The UK </a:t>
            </a:r>
            <a:r>
              <a:rPr lang="de-DE" sz="1200" dirty="0" err="1">
                <a:solidFill>
                  <a:schemeClr val="tx2"/>
                </a:solidFill>
              </a:rPr>
              <a:t>Centre</a:t>
            </a:r>
            <a:r>
              <a:rPr lang="de-DE" sz="1200" dirty="0">
                <a:solidFill>
                  <a:schemeClr val="tx2"/>
                </a:solidFill>
              </a:rPr>
              <a:t> </a:t>
            </a:r>
            <a:r>
              <a:rPr lang="de-DE" sz="1200" dirty="0" err="1">
                <a:solidFill>
                  <a:schemeClr val="tx2"/>
                </a:solidFill>
              </a:rPr>
              <a:t>for</a:t>
            </a:r>
            <a:r>
              <a:rPr lang="de-DE" sz="1200" dirty="0">
                <a:solidFill>
                  <a:schemeClr val="tx2"/>
                </a:solidFill>
              </a:rPr>
              <a:t> Carbon Dioxide </a:t>
            </a:r>
            <a:r>
              <a:rPr lang="de-DE" sz="1200" dirty="0" err="1">
                <a:solidFill>
                  <a:schemeClr val="tx2"/>
                </a:solidFill>
              </a:rPr>
              <a:t>Utilisation</a:t>
            </a:r>
            <a:r>
              <a:rPr lang="de-DE" sz="1200" dirty="0">
                <a:solidFill>
                  <a:schemeClr val="tx2"/>
                </a:solidFill>
              </a:rPr>
              <a:t> </a:t>
            </a:r>
            <a:r>
              <a:rPr lang="de-DE" sz="1200" dirty="0" err="1">
                <a:solidFill>
                  <a:schemeClr val="tx2"/>
                </a:solidFill>
              </a:rPr>
              <a:t>or</a:t>
            </a:r>
            <a:r>
              <a:rPr lang="de-DE" sz="1200" dirty="0">
                <a:solidFill>
                  <a:schemeClr val="tx2"/>
                </a:solidFill>
              </a:rPr>
              <a:t> CDUUK, </a:t>
            </a:r>
            <a:r>
              <a:rPr lang="de-DE" sz="1200" dirty="0" err="1">
                <a:solidFill>
                  <a:schemeClr val="tx2"/>
                </a:solidFill>
              </a:rPr>
              <a:t>brings</a:t>
            </a:r>
            <a:r>
              <a:rPr lang="de-DE" sz="1200" dirty="0">
                <a:solidFill>
                  <a:schemeClr val="tx2"/>
                </a:solidFill>
              </a:rPr>
              <a:t> </a:t>
            </a:r>
            <a:r>
              <a:rPr lang="de-DE" sz="1200" dirty="0" err="1">
                <a:solidFill>
                  <a:schemeClr val="tx2"/>
                </a:solidFill>
              </a:rPr>
              <a:t>together</a:t>
            </a:r>
            <a:r>
              <a:rPr lang="de-DE" sz="1200" dirty="0">
                <a:solidFill>
                  <a:schemeClr val="tx2"/>
                </a:solidFill>
              </a:rPr>
              <a:t> </a:t>
            </a:r>
            <a:r>
              <a:rPr lang="de-DE" sz="1200" dirty="0" err="1">
                <a:solidFill>
                  <a:schemeClr val="tx2"/>
                </a:solidFill>
              </a:rPr>
              <a:t>seven</a:t>
            </a:r>
            <a:r>
              <a:rPr lang="de-DE" sz="1200" dirty="0">
                <a:solidFill>
                  <a:schemeClr val="tx2"/>
                </a:solidFill>
              </a:rPr>
              <a:t> </a:t>
            </a:r>
            <a:r>
              <a:rPr lang="de-DE" sz="1200" dirty="0" err="1">
                <a:solidFill>
                  <a:schemeClr val="tx2"/>
                </a:solidFill>
              </a:rPr>
              <a:t>academic</a:t>
            </a:r>
            <a:r>
              <a:rPr lang="de-DE" sz="1200" dirty="0">
                <a:solidFill>
                  <a:schemeClr val="tx2"/>
                </a:solidFill>
              </a:rPr>
              <a:t> </a:t>
            </a:r>
            <a:r>
              <a:rPr lang="de-DE" sz="1200" dirty="0" err="1">
                <a:solidFill>
                  <a:schemeClr val="tx2"/>
                </a:solidFill>
              </a:rPr>
              <a:t>departments</a:t>
            </a:r>
            <a:r>
              <a:rPr lang="de-DE" sz="1200" dirty="0">
                <a:solidFill>
                  <a:schemeClr val="tx2"/>
                </a:solidFill>
              </a:rPr>
              <a:t> </a:t>
            </a:r>
            <a:r>
              <a:rPr lang="de-DE" sz="1200" dirty="0" err="1">
                <a:solidFill>
                  <a:schemeClr val="tx2"/>
                </a:solidFill>
              </a:rPr>
              <a:t>at</a:t>
            </a:r>
            <a:r>
              <a:rPr lang="de-DE" sz="1200" dirty="0">
                <a:solidFill>
                  <a:schemeClr val="tx2"/>
                </a:solidFill>
              </a:rPr>
              <a:t> </a:t>
            </a:r>
            <a:r>
              <a:rPr lang="de-DE" sz="1200" dirty="0" err="1">
                <a:solidFill>
                  <a:schemeClr val="tx2"/>
                </a:solidFill>
              </a:rPr>
              <a:t>the</a:t>
            </a:r>
            <a:r>
              <a:rPr lang="de-DE" sz="1200" dirty="0">
                <a:solidFill>
                  <a:schemeClr val="tx2"/>
                </a:solidFill>
              </a:rPr>
              <a:t> University </a:t>
            </a:r>
            <a:r>
              <a:rPr lang="de-DE" sz="1200" dirty="0" err="1">
                <a:solidFill>
                  <a:schemeClr val="tx2"/>
                </a:solidFill>
              </a:rPr>
              <a:t>of</a:t>
            </a:r>
            <a:r>
              <a:rPr lang="de-DE" sz="1200" dirty="0">
                <a:solidFill>
                  <a:schemeClr val="tx2"/>
                </a:solidFill>
              </a:rPr>
              <a:t> Sheffield </a:t>
            </a:r>
            <a:r>
              <a:rPr lang="de-DE" sz="1200" dirty="0" err="1">
                <a:solidFill>
                  <a:schemeClr val="tx2"/>
                </a:solidFill>
              </a:rPr>
              <a:t>to</a:t>
            </a:r>
            <a:r>
              <a:rPr lang="de-DE" sz="1200" dirty="0">
                <a:solidFill>
                  <a:schemeClr val="tx2"/>
                </a:solidFill>
              </a:rPr>
              <a:t> </a:t>
            </a:r>
            <a:r>
              <a:rPr lang="de-DE" sz="1200" dirty="0" err="1">
                <a:solidFill>
                  <a:schemeClr val="tx2"/>
                </a:solidFill>
              </a:rPr>
              <a:t>focus</a:t>
            </a:r>
            <a:r>
              <a:rPr lang="de-DE" sz="1200" dirty="0">
                <a:solidFill>
                  <a:schemeClr val="tx2"/>
                </a:solidFill>
              </a:rPr>
              <a:t> on </a:t>
            </a:r>
            <a:r>
              <a:rPr lang="de-DE" sz="1200" dirty="0" err="1">
                <a:solidFill>
                  <a:schemeClr val="tx2"/>
                </a:solidFill>
              </a:rPr>
              <a:t>the</a:t>
            </a:r>
            <a:r>
              <a:rPr lang="de-DE" sz="1200" dirty="0">
                <a:solidFill>
                  <a:schemeClr val="tx2"/>
                </a:solidFill>
              </a:rPr>
              <a:t> </a:t>
            </a:r>
            <a:r>
              <a:rPr lang="de-DE" sz="1200" dirty="0" err="1">
                <a:solidFill>
                  <a:schemeClr val="tx2"/>
                </a:solidFill>
              </a:rPr>
              <a:t>utilization</a:t>
            </a:r>
            <a:r>
              <a:rPr lang="de-DE" sz="1200" dirty="0">
                <a:solidFill>
                  <a:schemeClr val="tx2"/>
                </a:solidFill>
              </a:rPr>
              <a:t> </a:t>
            </a:r>
            <a:r>
              <a:rPr lang="de-DE" sz="1200" dirty="0" err="1">
                <a:solidFill>
                  <a:schemeClr val="tx2"/>
                </a:solidFill>
              </a:rPr>
              <a:t>of</a:t>
            </a:r>
            <a:r>
              <a:rPr lang="de-DE" sz="1200" dirty="0">
                <a:solidFill>
                  <a:schemeClr val="tx2"/>
                </a:solidFill>
              </a:rPr>
              <a:t> </a:t>
            </a:r>
            <a:r>
              <a:rPr lang="de-DE" sz="1200" dirty="0" err="1">
                <a:solidFill>
                  <a:schemeClr val="tx2"/>
                </a:solidFill>
              </a:rPr>
              <a:t>carbon</a:t>
            </a:r>
            <a:r>
              <a:rPr lang="de-DE" sz="1200" dirty="0">
                <a:solidFill>
                  <a:schemeClr val="tx2"/>
                </a:solidFill>
              </a:rPr>
              <a:t> </a:t>
            </a:r>
            <a:r>
              <a:rPr lang="de-DE" sz="1200" dirty="0" err="1">
                <a:solidFill>
                  <a:schemeClr val="tx2"/>
                </a:solidFill>
              </a:rPr>
              <a:t>dioxide</a:t>
            </a:r>
            <a:r>
              <a:rPr lang="de-DE" sz="1200" dirty="0">
                <a:solidFill>
                  <a:schemeClr val="tx2"/>
                </a:solidFill>
              </a:rPr>
              <a:t> </a:t>
            </a:r>
            <a:r>
              <a:rPr lang="de-DE" sz="1200" dirty="0" err="1">
                <a:solidFill>
                  <a:schemeClr val="tx2"/>
                </a:solidFill>
              </a:rPr>
              <a:t>as</a:t>
            </a:r>
            <a:r>
              <a:rPr lang="de-DE" sz="1200" dirty="0">
                <a:solidFill>
                  <a:schemeClr val="tx2"/>
                </a:solidFill>
              </a:rPr>
              <a:t> a </a:t>
            </a:r>
            <a:r>
              <a:rPr lang="de-DE" sz="1200" dirty="0" err="1">
                <a:solidFill>
                  <a:schemeClr val="tx2"/>
                </a:solidFill>
              </a:rPr>
              <a:t>feedstock</a:t>
            </a:r>
            <a:r>
              <a:rPr lang="de-DE" sz="1200" dirty="0">
                <a:solidFill>
                  <a:schemeClr val="tx2"/>
                </a:solidFill>
              </a:rPr>
              <a:t> </a:t>
            </a:r>
            <a:r>
              <a:rPr lang="de-DE" sz="1200" dirty="0" err="1">
                <a:solidFill>
                  <a:schemeClr val="tx2"/>
                </a:solidFill>
              </a:rPr>
              <a:t>for</a:t>
            </a:r>
            <a:r>
              <a:rPr lang="de-DE" sz="1200" dirty="0">
                <a:solidFill>
                  <a:schemeClr val="tx2"/>
                </a:solidFill>
              </a:rPr>
              <a:t> </a:t>
            </a:r>
            <a:r>
              <a:rPr lang="de-DE" sz="1200" dirty="0" err="1">
                <a:solidFill>
                  <a:schemeClr val="tx2"/>
                </a:solidFill>
              </a:rPr>
              <a:t>chemical</a:t>
            </a:r>
            <a:r>
              <a:rPr lang="de-DE" sz="1200" dirty="0">
                <a:solidFill>
                  <a:schemeClr val="tx2"/>
                </a:solidFill>
              </a:rPr>
              <a:t> </a:t>
            </a:r>
            <a:r>
              <a:rPr lang="de-DE" sz="1200" dirty="0" err="1">
                <a:solidFill>
                  <a:schemeClr val="tx2"/>
                </a:solidFill>
              </a:rPr>
              <a:t>synthesis</a:t>
            </a:r>
            <a:r>
              <a:rPr lang="de-DE" sz="1200" dirty="0">
                <a:solidFill>
                  <a:schemeClr val="tx2"/>
                </a:solidFill>
              </a:rPr>
              <a:t>.</a:t>
            </a:r>
          </a:p>
          <a:p>
            <a:endParaRPr lang="de-DE" dirty="0"/>
          </a:p>
          <a:p>
            <a:endParaRPr lang="en-US" noProof="0" dirty="0"/>
          </a:p>
        </p:txBody>
      </p:sp>
      <p:sp>
        <p:nvSpPr>
          <p:cNvPr id="4" name="Foliennummernplatzhalter 3"/>
          <p:cNvSpPr>
            <a:spLocks noGrp="1"/>
          </p:cNvSpPr>
          <p:nvPr>
            <p:ph type="sldNum" sz="quarter" idx="10"/>
          </p:nvPr>
        </p:nvSpPr>
        <p:spPr/>
        <p:txBody>
          <a:bodyPr/>
          <a:lstStyle/>
          <a:p>
            <a:fld id="{6C48CDDF-CEC2-4831-B086-A8ADA89DE25D}"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C48CDDF-CEC2-4831-B086-A8ADA89DE25D}"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8</a:t>
            </a:fld>
            <a:endParaRPr lang="de-DE"/>
          </a:p>
        </p:txBody>
      </p:sp>
    </p:spTree>
    <p:extLst>
      <p:ext uri="{BB962C8B-B14F-4D97-AF65-F5344CB8AC3E}">
        <p14:creationId xmlns:p14="http://schemas.microsoft.com/office/powerpoint/2010/main" val="4043872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GB" sz="1200" kern="1200" dirty="0">
                <a:solidFill>
                  <a:schemeClr val="tx1"/>
                </a:solidFill>
                <a:latin typeface="Times New Roman" pitchFamily="18" charset="0"/>
                <a:ea typeface="+mn-ea"/>
                <a:cs typeface="+mn-cs"/>
              </a:rPr>
              <a:t>Unconventional hydrocarbon resources in Europe are limited. For example, there are only 13 proven crude oil reserves in Europe compared to 226 in the US. Similarly, heavy oil reserves in Europe (0.2 billion barrels of oil in Italy) are a small fraction of the total reserves in the World (59.1 billion barrels of oil). We have identified several production challenges including significant capital investment, environmental issues such as those related to </a:t>
            </a:r>
            <a:r>
              <a:rPr lang="en-GB" sz="1200" kern="1200" dirty="0" err="1">
                <a:solidFill>
                  <a:schemeClr val="tx1"/>
                </a:solidFill>
                <a:latin typeface="Times New Roman" pitchFamily="18" charset="0"/>
                <a:ea typeface="+mn-ea"/>
                <a:cs typeface="+mn-cs"/>
              </a:rPr>
              <a:t>fracking</a:t>
            </a:r>
            <a:r>
              <a:rPr lang="en-GB" sz="1200" kern="1200" dirty="0">
                <a:solidFill>
                  <a:schemeClr val="tx1"/>
                </a:solidFill>
                <a:latin typeface="Times New Roman" pitchFamily="18" charset="0"/>
                <a:ea typeface="+mn-ea"/>
                <a:cs typeface="+mn-cs"/>
              </a:rPr>
              <a:t>, risk of gas explosions, large water demands and water contamination for CBM’s as well as a need for stable conditions in terms of pressure and temperature which requires a large amount of resources. </a:t>
            </a:r>
            <a:endParaRPr lang="de-DE" sz="1200" kern="1200" dirty="0">
              <a:solidFill>
                <a:schemeClr val="tx1"/>
              </a:solidFill>
              <a:latin typeface="Times New Roman" pitchFamily="18" charset="0"/>
              <a:ea typeface="+mn-ea"/>
              <a:cs typeface="+mn-cs"/>
            </a:endParaRPr>
          </a:p>
          <a:p>
            <a:r>
              <a:rPr lang="en-GB" sz="1200" kern="1200" dirty="0">
                <a:solidFill>
                  <a:schemeClr val="tx1"/>
                </a:solidFill>
                <a:latin typeface="Times New Roman" pitchFamily="18" charset="0"/>
                <a:ea typeface="+mn-ea"/>
                <a:cs typeface="+mn-cs"/>
              </a:rPr>
              <a:t>We conclude that the potential in Europe is very low and the environmental concerns are very high. We therefore do not foresee that these sources will have an impact on Europe’s processing industry and we propose to disregard them from further research.</a:t>
            </a:r>
            <a:endParaRPr lang="de-DE" sz="1200" kern="1200" dirty="0">
              <a:solidFill>
                <a:schemeClr val="tx1"/>
              </a:solidFill>
              <a:latin typeface="Times New Roman" pitchFamily="18"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56BE7076-8E01-41FB-882F-BDC149B0063F}" type="slidenum">
              <a:rPr lang="de-DE" smtClean="0"/>
              <a:pPr>
                <a:defRPr/>
              </a:pPr>
              <a:t>9</a:t>
            </a:fld>
            <a:endParaRPr lang="de-DE"/>
          </a:p>
        </p:txBody>
      </p:sp>
    </p:spTree>
    <p:extLst>
      <p:ext uri="{BB962C8B-B14F-4D97-AF65-F5344CB8AC3E}">
        <p14:creationId xmlns:p14="http://schemas.microsoft.com/office/powerpoint/2010/main" val="2249950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7937"/>
            <a:ext cx="6564702" cy="598742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49119" y="2179289"/>
            <a:ext cx="5313094" cy="1469929"/>
          </a:xfrm>
          <a:prstGeom prst="rect">
            <a:avLst/>
          </a:prstGeom>
        </p:spPr>
      </p:pic>
      <p:sp>
        <p:nvSpPr>
          <p:cNvPr id="9" name="TextBox 8"/>
          <p:cNvSpPr txBox="1"/>
          <p:nvPr userDrawn="1"/>
        </p:nvSpPr>
        <p:spPr>
          <a:xfrm>
            <a:off x="638355" y="1923691"/>
            <a:ext cx="4313208" cy="2677656"/>
          </a:xfrm>
          <a:prstGeom prst="rect">
            <a:avLst/>
          </a:prstGeom>
          <a:noFill/>
        </p:spPr>
        <p:txBody>
          <a:bodyPr wrap="square" rtlCol="0">
            <a:spAutoFit/>
          </a:bodyPr>
          <a:lstStyle/>
          <a:p>
            <a:r>
              <a:rPr lang="en-GB" sz="2800" dirty="0">
                <a:solidFill>
                  <a:schemeClr val="bg1"/>
                </a:solidFill>
                <a:latin typeface="Roboto" panose="02000000000000000000" pitchFamily="2" charset="0"/>
                <a:ea typeface="Roboto" panose="02000000000000000000" pitchFamily="2" charset="0"/>
              </a:rPr>
              <a:t>Presentation title</a:t>
            </a:r>
          </a:p>
          <a:p>
            <a:endParaRPr lang="en-GB" sz="2000" dirty="0">
              <a:solidFill>
                <a:schemeClr val="bg1"/>
              </a:solidFill>
              <a:latin typeface="Roboto" panose="02000000000000000000" pitchFamily="2" charset="0"/>
              <a:ea typeface="Roboto" panose="02000000000000000000" pitchFamily="2" charset="0"/>
            </a:endParaRPr>
          </a:p>
          <a:p>
            <a:endParaRPr lang="en-GB" sz="2000" dirty="0">
              <a:solidFill>
                <a:schemeClr val="bg1"/>
              </a:solidFill>
              <a:latin typeface="Roboto" panose="02000000000000000000" pitchFamily="2" charset="0"/>
              <a:ea typeface="Roboto" panose="02000000000000000000" pitchFamily="2" charset="0"/>
            </a:endParaRPr>
          </a:p>
          <a:p>
            <a:endParaRPr lang="en-GB" sz="2000" dirty="0">
              <a:solidFill>
                <a:schemeClr val="bg1"/>
              </a:solidFill>
              <a:latin typeface="Roboto" panose="02000000000000000000" pitchFamily="2" charset="0"/>
              <a:ea typeface="Roboto" panose="02000000000000000000" pitchFamily="2" charset="0"/>
            </a:endParaRPr>
          </a:p>
          <a:p>
            <a:endParaRPr lang="en-GB" sz="2000" dirty="0">
              <a:solidFill>
                <a:schemeClr val="bg1"/>
              </a:solidFill>
              <a:latin typeface="Roboto" panose="02000000000000000000" pitchFamily="2" charset="0"/>
              <a:ea typeface="Roboto" panose="02000000000000000000" pitchFamily="2" charset="0"/>
            </a:endParaRPr>
          </a:p>
          <a:p>
            <a:endParaRPr lang="en-GB" sz="2000" dirty="0">
              <a:solidFill>
                <a:schemeClr val="bg1"/>
              </a:solidFill>
              <a:latin typeface="Roboto" panose="02000000000000000000" pitchFamily="2" charset="0"/>
              <a:ea typeface="Roboto" panose="02000000000000000000" pitchFamily="2" charset="0"/>
            </a:endParaRPr>
          </a:p>
          <a:p>
            <a:r>
              <a:rPr lang="en-GB" sz="2000" dirty="0">
                <a:solidFill>
                  <a:schemeClr val="bg1"/>
                </a:solidFill>
                <a:latin typeface="Roboto" panose="02000000000000000000" pitchFamily="2" charset="0"/>
                <a:ea typeface="Roboto" panose="02000000000000000000" pitchFamily="2" charset="0"/>
              </a:rPr>
              <a:t>Name</a:t>
            </a:r>
          </a:p>
          <a:p>
            <a:r>
              <a:rPr lang="en-GB" sz="2000" dirty="0">
                <a:solidFill>
                  <a:schemeClr val="bg1"/>
                </a:solidFill>
                <a:latin typeface="Roboto" panose="02000000000000000000" pitchFamily="2" charset="0"/>
                <a:ea typeface="Roboto" panose="02000000000000000000" pitchFamily="2" charset="0"/>
              </a:rPr>
              <a:t>Date</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18036" y="6572693"/>
            <a:ext cx="387630" cy="257950"/>
          </a:xfrm>
          <a:prstGeom prst="rect">
            <a:avLst/>
          </a:prstGeom>
        </p:spPr>
      </p:pic>
      <p:sp>
        <p:nvSpPr>
          <p:cNvPr id="11" name="TextBox 10"/>
          <p:cNvSpPr txBox="1"/>
          <p:nvPr userDrawn="1"/>
        </p:nvSpPr>
        <p:spPr>
          <a:xfrm>
            <a:off x="9405666" y="6572693"/>
            <a:ext cx="2786334" cy="307777"/>
          </a:xfrm>
          <a:prstGeom prst="rect">
            <a:avLst/>
          </a:prstGeom>
          <a:noFill/>
        </p:spPr>
        <p:txBody>
          <a:bodyPr wrap="square" rtlCol="0">
            <a:spAutoFit/>
          </a:bodyPr>
          <a:lstStyle/>
          <a:p>
            <a:r>
              <a:rPr lang="en-GB" sz="1400" dirty="0" err="1">
                <a:solidFill>
                  <a:schemeClr val="tx1">
                    <a:lumMod val="65000"/>
                    <a:lumOff val="35000"/>
                  </a:schemeClr>
                </a:solidFill>
                <a:latin typeface="+mj-lt"/>
              </a:rPr>
              <a:t>CarbonNext</a:t>
            </a:r>
            <a:r>
              <a:rPr lang="en-GB" sz="1400" dirty="0">
                <a:solidFill>
                  <a:schemeClr val="tx1">
                    <a:lumMod val="65000"/>
                    <a:lumOff val="35000"/>
                  </a:schemeClr>
                </a:solidFill>
                <a:latin typeface="+mj-lt"/>
              </a:rPr>
              <a:t> SPIRE5; GA no: 723678</a:t>
            </a: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04517" y="6166056"/>
            <a:ext cx="1502317" cy="543734"/>
          </a:xfrm>
          <a:prstGeom prst="rect">
            <a:avLst/>
          </a:prstGeom>
        </p:spPr>
      </p:pic>
      <p:pic>
        <p:nvPicPr>
          <p:cNvPr id="13" name="Pictur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951562" y="6058578"/>
            <a:ext cx="1930163" cy="772065"/>
          </a:xfrm>
          <a:prstGeom prst="rect">
            <a:avLst/>
          </a:prstGeom>
        </p:spPr>
      </p:pic>
      <p:sp>
        <p:nvSpPr>
          <p:cNvPr id="14" name="AutoShape 10" descr="Image result for dechema"/>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 name="Picture 14"/>
          <p:cNvPicPr>
            <a:picLocks noChangeAspect="1"/>
          </p:cNvPicPr>
          <p:nvPr userDrawn="1"/>
        </p:nvPicPr>
        <p:blipFill rotWithShape="1">
          <a:blip r:embed="rId6" cstate="print">
            <a:extLst>
              <a:ext uri="{28A0092B-C50C-407E-A947-70E740481C1C}">
                <a14:useLocalDpi xmlns:a14="http://schemas.microsoft.com/office/drawing/2010/main" val="0"/>
              </a:ext>
            </a:extLst>
          </a:blip>
          <a:srcRect b="14191"/>
          <a:stretch/>
        </p:blipFill>
        <p:spPr>
          <a:xfrm>
            <a:off x="181120" y="6035098"/>
            <a:ext cx="1578669" cy="805650"/>
          </a:xfrm>
          <a:prstGeom prst="rect">
            <a:avLst/>
          </a:prstGeom>
        </p:spPr>
      </p:pic>
    </p:spTree>
    <p:extLst>
      <p:ext uri="{BB962C8B-B14F-4D97-AF65-F5344CB8AC3E}">
        <p14:creationId xmlns:p14="http://schemas.microsoft.com/office/powerpoint/2010/main" val="1294471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425923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2086578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2502832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5" name="Footer Placeholder 4"/>
          <p:cNvSpPr>
            <a:spLocks noGrp="1"/>
          </p:cNvSpPr>
          <p:nvPr>
            <p:ph type="ftr" sz="quarter" idx="11"/>
          </p:nvPr>
        </p:nvSpPr>
        <p:spPr/>
        <p:txBody>
          <a:bodyPr/>
          <a:lstStyle/>
          <a:p>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71803" y="185738"/>
            <a:ext cx="2590409" cy="716667"/>
          </a:xfrm>
          <a:prstGeom prst="rect">
            <a:avLst/>
          </a:prstGeom>
        </p:spPr>
      </p:pic>
      <p:sp>
        <p:nvSpPr>
          <p:cNvPr id="8" name="TextBox 7"/>
          <p:cNvSpPr txBox="1"/>
          <p:nvPr userDrawn="1"/>
        </p:nvSpPr>
        <p:spPr>
          <a:xfrm>
            <a:off x="9471803" y="6538912"/>
            <a:ext cx="2786334" cy="307777"/>
          </a:xfrm>
          <a:prstGeom prst="rect">
            <a:avLst/>
          </a:prstGeom>
          <a:noFill/>
        </p:spPr>
        <p:txBody>
          <a:bodyPr wrap="square" rtlCol="0">
            <a:spAutoFit/>
          </a:bodyPr>
          <a:lstStyle/>
          <a:p>
            <a:r>
              <a:rPr lang="en-GB" sz="1400" dirty="0" err="1">
                <a:solidFill>
                  <a:schemeClr val="tx1">
                    <a:lumMod val="65000"/>
                    <a:lumOff val="35000"/>
                  </a:schemeClr>
                </a:solidFill>
                <a:latin typeface="+mj-lt"/>
              </a:rPr>
              <a:t>CarbonNext</a:t>
            </a:r>
            <a:r>
              <a:rPr lang="en-GB" sz="1400" dirty="0">
                <a:solidFill>
                  <a:schemeClr val="tx1">
                    <a:lumMod val="65000"/>
                    <a:lumOff val="35000"/>
                  </a:schemeClr>
                </a:solidFill>
                <a:latin typeface="+mj-lt"/>
              </a:rPr>
              <a:t> SPIRE5; GA no: 723678</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18036" y="6572693"/>
            <a:ext cx="387630" cy="257950"/>
          </a:xfrm>
          <a:prstGeom prst="rect">
            <a:avLst/>
          </a:prstGeom>
        </p:spPr>
      </p:pic>
    </p:spTree>
    <p:extLst>
      <p:ext uri="{BB962C8B-B14F-4D97-AF65-F5344CB8AC3E}">
        <p14:creationId xmlns:p14="http://schemas.microsoft.com/office/powerpoint/2010/main" val="26222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p:cNvSpPr/>
          <p:nvPr userDrawn="1"/>
        </p:nvSpPr>
        <p:spPr>
          <a:xfrm>
            <a:off x="0" y="7937"/>
            <a:ext cx="6564702" cy="598742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49119" y="2179289"/>
            <a:ext cx="5313094" cy="1469929"/>
          </a:xfrm>
          <a:prstGeom prst="rect">
            <a:avLst/>
          </a:prstGeom>
        </p:spPr>
      </p:pic>
      <p:sp>
        <p:nvSpPr>
          <p:cNvPr id="9" name="TextBox 8"/>
          <p:cNvSpPr txBox="1"/>
          <p:nvPr userDrawn="1"/>
        </p:nvSpPr>
        <p:spPr>
          <a:xfrm>
            <a:off x="692142" y="892411"/>
            <a:ext cx="4977442" cy="3600986"/>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800" dirty="0">
                <a:solidFill>
                  <a:schemeClr val="bg1"/>
                </a:solidFill>
                <a:latin typeface="Roboto" panose="02000000000000000000" pitchFamily="2" charset="0"/>
                <a:ea typeface="Roboto" panose="02000000000000000000" pitchFamily="2" charset="0"/>
              </a:rPr>
              <a:t>Thanks to EC DG Research &amp; Innovation for funding this H2020 SPIRE 5 project </a:t>
            </a:r>
          </a:p>
          <a:p>
            <a:endParaRPr lang="en-GB" sz="2800" dirty="0">
              <a:solidFill>
                <a:schemeClr val="bg1"/>
              </a:solidFill>
              <a:latin typeface="Roboto" panose="02000000000000000000" pitchFamily="2" charset="0"/>
              <a:ea typeface="Roboto" panose="02000000000000000000" pitchFamily="2" charset="0"/>
            </a:endParaRPr>
          </a:p>
          <a:p>
            <a:endParaRPr lang="en-GB" sz="2800" dirty="0">
              <a:solidFill>
                <a:schemeClr val="bg1"/>
              </a:solidFill>
              <a:latin typeface="Roboto" panose="02000000000000000000" pitchFamily="2" charset="0"/>
              <a:ea typeface="Roboto" panose="02000000000000000000" pitchFamily="2" charset="0"/>
            </a:endParaRPr>
          </a:p>
          <a:p>
            <a:r>
              <a:rPr lang="en-GB" sz="2800" dirty="0">
                <a:solidFill>
                  <a:schemeClr val="bg1"/>
                </a:solidFill>
                <a:latin typeface="Roboto" panose="02000000000000000000" pitchFamily="2" charset="0"/>
                <a:ea typeface="Roboto" panose="02000000000000000000" pitchFamily="2" charset="0"/>
              </a:rPr>
              <a:t>Thank</a:t>
            </a:r>
            <a:r>
              <a:rPr lang="en-GB" sz="2800" baseline="0" dirty="0">
                <a:solidFill>
                  <a:schemeClr val="bg1"/>
                </a:solidFill>
                <a:latin typeface="Roboto" panose="02000000000000000000" pitchFamily="2" charset="0"/>
                <a:ea typeface="Roboto" panose="02000000000000000000" pitchFamily="2" charset="0"/>
              </a:rPr>
              <a:t> you for your attention</a:t>
            </a:r>
            <a:endParaRPr lang="en-GB" sz="2000" dirty="0">
              <a:solidFill>
                <a:schemeClr val="bg1"/>
              </a:solidFill>
              <a:latin typeface="Roboto" panose="02000000000000000000" pitchFamily="2" charset="0"/>
              <a:ea typeface="Roboto" panose="02000000000000000000" pitchFamily="2" charset="0"/>
            </a:endParaRPr>
          </a:p>
          <a:p>
            <a:endParaRPr lang="en-GB" sz="2000" dirty="0">
              <a:solidFill>
                <a:schemeClr val="bg1"/>
              </a:solidFill>
              <a:latin typeface="Roboto" panose="02000000000000000000" pitchFamily="2" charset="0"/>
              <a:ea typeface="Roboto" panose="02000000000000000000" pitchFamily="2" charset="0"/>
            </a:endParaRPr>
          </a:p>
          <a:p>
            <a:endParaRPr lang="en-GB" sz="2000" dirty="0">
              <a:solidFill>
                <a:schemeClr val="bg1"/>
              </a:solidFill>
              <a:latin typeface="Roboto" panose="02000000000000000000" pitchFamily="2" charset="0"/>
              <a:ea typeface="Roboto" panose="02000000000000000000" pitchFamily="2" charset="0"/>
            </a:endParaRPr>
          </a:p>
          <a:p>
            <a:r>
              <a:rPr lang="en-GB" sz="2000" dirty="0">
                <a:solidFill>
                  <a:schemeClr val="bg1"/>
                </a:solidFill>
                <a:latin typeface="Roboto" panose="02000000000000000000" pitchFamily="2" charset="0"/>
                <a:ea typeface="Roboto" panose="02000000000000000000" pitchFamily="2" charset="0"/>
              </a:rPr>
              <a:t>Any questions?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18036" y="6572693"/>
            <a:ext cx="387630" cy="257950"/>
          </a:xfrm>
          <a:prstGeom prst="rect">
            <a:avLst/>
          </a:prstGeom>
        </p:spPr>
      </p:pic>
      <p:sp>
        <p:nvSpPr>
          <p:cNvPr id="11" name="TextBox 10"/>
          <p:cNvSpPr txBox="1"/>
          <p:nvPr userDrawn="1"/>
        </p:nvSpPr>
        <p:spPr>
          <a:xfrm>
            <a:off x="9405666" y="6572693"/>
            <a:ext cx="2786334" cy="307777"/>
          </a:xfrm>
          <a:prstGeom prst="rect">
            <a:avLst/>
          </a:prstGeom>
          <a:noFill/>
        </p:spPr>
        <p:txBody>
          <a:bodyPr wrap="square" rtlCol="0">
            <a:spAutoFit/>
          </a:bodyPr>
          <a:lstStyle/>
          <a:p>
            <a:r>
              <a:rPr lang="en-GB" sz="1400" dirty="0" err="1">
                <a:solidFill>
                  <a:schemeClr val="tx1">
                    <a:lumMod val="65000"/>
                    <a:lumOff val="35000"/>
                  </a:schemeClr>
                </a:solidFill>
                <a:latin typeface="+mj-lt"/>
              </a:rPr>
              <a:t>CarbonNext</a:t>
            </a:r>
            <a:r>
              <a:rPr lang="en-GB" sz="1400" dirty="0">
                <a:solidFill>
                  <a:schemeClr val="tx1">
                    <a:lumMod val="65000"/>
                    <a:lumOff val="35000"/>
                  </a:schemeClr>
                </a:solidFill>
                <a:latin typeface="+mj-lt"/>
              </a:rPr>
              <a:t> SPIRE5; GA no: 723678</a:t>
            </a: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04517" y="6166056"/>
            <a:ext cx="1502317" cy="543734"/>
          </a:xfrm>
          <a:prstGeom prst="rect">
            <a:avLst/>
          </a:prstGeom>
        </p:spPr>
      </p:pic>
      <p:pic>
        <p:nvPicPr>
          <p:cNvPr id="13" name="Pictur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951562" y="6058578"/>
            <a:ext cx="1930163" cy="772065"/>
          </a:xfrm>
          <a:prstGeom prst="rect">
            <a:avLst/>
          </a:prstGeom>
        </p:spPr>
      </p:pic>
      <p:sp>
        <p:nvSpPr>
          <p:cNvPr id="14" name="AutoShape 10" descr="Image result for dechema"/>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 name="Picture 14"/>
          <p:cNvPicPr>
            <a:picLocks noChangeAspect="1"/>
          </p:cNvPicPr>
          <p:nvPr userDrawn="1"/>
        </p:nvPicPr>
        <p:blipFill rotWithShape="1">
          <a:blip r:embed="rId6" cstate="print">
            <a:extLst>
              <a:ext uri="{28A0092B-C50C-407E-A947-70E740481C1C}">
                <a14:useLocalDpi xmlns:a14="http://schemas.microsoft.com/office/drawing/2010/main" val="0"/>
              </a:ext>
            </a:extLst>
          </a:blip>
          <a:srcRect b="14191"/>
          <a:stretch/>
        </p:blipFill>
        <p:spPr>
          <a:xfrm>
            <a:off x="181120" y="6035098"/>
            <a:ext cx="1578669" cy="805650"/>
          </a:xfrm>
          <a:prstGeom prst="rect">
            <a:avLst/>
          </a:prstGeom>
        </p:spPr>
      </p:pic>
    </p:spTree>
    <p:extLst>
      <p:ext uri="{BB962C8B-B14F-4D97-AF65-F5344CB8AC3E}">
        <p14:creationId xmlns:p14="http://schemas.microsoft.com/office/powerpoint/2010/main" val="2757337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2733153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3485661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2190306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283600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2749275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BD6DE0-0735-4999-B60D-42975A1D19BB}" type="datetimeFigureOut">
              <a:rPr lang="en-GB" smtClean="0"/>
              <a:pPr/>
              <a:t>19/07/2018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FBFC82-F660-4BCD-A469-B4DE667FC71F}" type="slidenum">
              <a:rPr lang="en-GB" smtClean="0"/>
              <a:pPr/>
              <a:t>‹Nr.›</a:t>
            </a:fld>
            <a:endParaRPr lang="en-GB"/>
          </a:p>
        </p:txBody>
      </p:sp>
    </p:spTree>
    <p:extLst>
      <p:ext uri="{BB962C8B-B14F-4D97-AF65-F5344CB8AC3E}">
        <p14:creationId xmlns:p14="http://schemas.microsoft.com/office/powerpoint/2010/main" val="4077483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BD6DE0-0735-4999-B60D-42975A1D19BB}" type="datetimeFigureOut">
              <a:rPr lang="en-GB" smtClean="0"/>
              <a:pPr/>
              <a:t>19/07/2018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FBFC82-F660-4BCD-A469-B4DE667FC71F}" type="slidenum">
              <a:rPr lang="en-GB" smtClean="0"/>
              <a:pPr/>
              <a:t>‹Nr.›</a:t>
            </a:fld>
            <a:endParaRPr lang="en-GB"/>
          </a:p>
        </p:txBody>
      </p:sp>
    </p:spTree>
    <p:extLst>
      <p:ext uri="{BB962C8B-B14F-4D97-AF65-F5344CB8AC3E}">
        <p14:creationId xmlns:p14="http://schemas.microsoft.com/office/powerpoint/2010/main" val="3143089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22F10A-0168-4B57-BEDF-A843B570FCA1}"/>
              </a:ext>
            </a:extLst>
          </p:cNvPr>
          <p:cNvSpPr/>
          <p:nvPr/>
        </p:nvSpPr>
        <p:spPr>
          <a:xfrm>
            <a:off x="400594" y="1454331"/>
            <a:ext cx="5425440" cy="3526972"/>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00" dirty="0">
              <a:latin typeface="+mj-lt"/>
            </a:endParaRPr>
          </a:p>
        </p:txBody>
      </p:sp>
      <p:sp>
        <p:nvSpPr>
          <p:cNvPr id="3" name="Rectangle 2">
            <a:extLst>
              <a:ext uri="{FF2B5EF4-FFF2-40B4-BE49-F238E27FC236}">
                <a16:creationId xmlns:a16="http://schemas.microsoft.com/office/drawing/2014/main" id="{A8C5872A-19FD-4070-89AE-FEBDF3AB0A0D}"/>
              </a:ext>
            </a:extLst>
          </p:cNvPr>
          <p:cNvSpPr/>
          <p:nvPr/>
        </p:nvSpPr>
        <p:spPr>
          <a:xfrm>
            <a:off x="593056" y="1222811"/>
            <a:ext cx="5608320" cy="3016210"/>
          </a:xfrm>
          <a:prstGeom prst="rect">
            <a:avLst/>
          </a:prstGeom>
        </p:spPr>
        <p:txBody>
          <a:bodyPr wrap="square">
            <a:spAutoFit/>
          </a:bodyPr>
          <a:lstStyle/>
          <a:p>
            <a:pPr algn="just">
              <a:spcBef>
                <a:spcPts val="300"/>
              </a:spcBef>
              <a:spcAft>
                <a:spcPts val="300"/>
              </a:spcAft>
            </a:pPr>
            <a:r>
              <a:rPr lang="en-GB" sz="1100" dirty="0">
                <a:solidFill>
                  <a:schemeClr val="bg1"/>
                </a:solidFill>
                <a:ea typeface="Times New Roman" panose="02020603050405020304" pitchFamily="18" charset="0"/>
                <a:cs typeface="Times New Roman" panose="02020603050405020304" pitchFamily="18" charset="0"/>
              </a:rPr>
              <a:t> </a:t>
            </a:r>
          </a:p>
          <a:p>
            <a:pPr algn="just">
              <a:spcBef>
                <a:spcPts val="300"/>
              </a:spcBef>
              <a:spcAft>
                <a:spcPts val="300"/>
              </a:spcAft>
            </a:pPr>
            <a:endParaRPr lang="en-GB" sz="1100" dirty="0">
              <a:solidFill>
                <a:schemeClr val="bg1"/>
              </a:solidFill>
              <a:ea typeface="Times New Roman" panose="02020603050405020304" pitchFamily="18" charset="0"/>
              <a:cs typeface="Times New Roman" panose="02020603050405020304" pitchFamily="18" charset="0"/>
            </a:endParaRPr>
          </a:p>
          <a:p>
            <a:r>
              <a:rPr lang="en-GB" sz="3200" kern="1400" spc="-50" dirty="0">
                <a:solidFill>
                  <a:schemeClr val="bg1"/>
                </a:solidFill>
                <a:ea typeface="MS Gothic" panose="020B0609070205080204" pitchFamily="49" charset="-128"/>
                <a:cs typeface="Times New Roman" panose="02020603050405020304" pitchFamily="18" charset="0"/>
              </a:rPr>
              <a:t>Identifying and evaluating the most attractive pathways for CO</a:t>
            </a:r>
            <a:r>
              <a:rPr lang="en-GB" sz="3200" kern="1400" spc="-50" baseline="-25000" dirty="0">
                <a:solidFill>
                  <a:schemeClr val="bg1"/>
                </a:solidFill>
                <a:ea typeface="MS Gothic" panose="020B0609070205080204" pitchFamily="49" charset="-128"/>
                <a:cs typeface="Times New Roman" panose="02020603050405020304" pitchFamily="18" charset="0"/>
              </a:rPr>
              <a:t>2</a:t>
            </a:r>
            <a:r>
              <a:rPr lang="en-GB" sz="3200" kern="1400" spc="-50" dirty="0">
                <a:solidFill>
                  <a:schemeClr val="bg1"/>
                </a:solidFill>
                <a:ea typeface="MS Gothic" panose="020B0609070205080204" pitchFamily="49" charset="-128"/>
                <a:cs typeface="Times New Roman" panose="02020603050405020304" pitchFamily="18" charset="0"/>
              </a:rPr>
              <a:t> and CO  utilisation for Europe’s Process Industry</a:t>
            </a:r>
          </a:p>
          <a:p>
            <a:pPr marL="540385" indent="-540385" algn="just">
              <a:spcBef>
                <a:spcPts val="300"/>
              </a:spcBef>
              <a:spcAft>
                <a:spcPts val="300"/>
              </a:spcAft>
            </a:pPr>
            <a:r>
              <a:rPr lang="en-GB" sz="1100" b="1" dirty="0">
                <a:solidFill>
                  <a:schemeClr val="bg1"/>
                </a:solidFill>
                <a:ea typeface="Times New Roman" panose="02020603050405020304" pitchFamily="18" charset="0"/>
                <a:cs typeface="Times New Roman" panose="02020603050405020304" pitchFamily="18" charset="0"/>
              </a:rPr>
              <a:t> </a:t>
            </a:r>
            <a:endParaRPr lang="en-GB" sz="1100" dirty="0">
              <a:solidFill>
                <a:schemeClr val="bg1"/>
              </a:solidFill>
              <a:ea typeface="Times New Roman" panose="02020603050405020304" pitchFamily="18" charset="0"/>
              <a:cs typeface="Times New Roman" panose="02020603050405020304" pitchFamily="18" charset="0"/>
            </a:endParaRPr>
          </a:p>
          <a:p>
            <a:pPr marL="540385" indent="-540385" algn="just">
              <a:spcBef>
                <a:spcPts val="300"/>
              </a:spcBef>
              <a:spcAft>
                <a:spcPts val="300"/>
              </a:spcAft>
            </a:pPr>
            <a:r>
              <a:rPr lang="en-GB" sz="1400" b="1" dirty="0">
                <a:solidFill>
                  <a:schemeClr val="bg1"/>
                </a:solidFill>
                <a:ea typeface="Times New Roman" panose="02020603050405020304" pitchFamily="18" charset="0"/>
                <a:cs typeface="Times New Roman" panose="02020603050405020304" pitchFamily="18" charset="0"/>
              </a:rPr>
              <a:t>Dennis Krämer, DECHEMA </a:t>
            </a:r>
            <a:r>
              <a:rPr lang="en-GB" sz="1400" b="1" dirty="0" err="1">
                <a:solidFill>
                  <a:schemeClr val="bg1"/>
                </a:solidFill>
                <a:ea typeface="Times New Roman" panose="02020603050405020304" pitchFamily="18" charset="0"/>
                <a:cs typeface="Times New Roman" panose="02020603050405020304" pitchFamily="18" charset="0"/>
              </a:rPr>
              <a:t>e.V</a:t>
            </a:r>
            <a:r>
              <a:rPr lang="en-GB" sz="1400" b="1" dirty="0">
                <a:solidFill>
                  <a:schemeClr val="bg1"/>
                </a:solidFill>
                <a:ea typeface="Times New Roman" panose="02020603050405020304" pitchFamily="18" charset="0"/>
                <a:cs typeface="Times New Roman" panose="02020603050405020304" pitchFamily="18" charset="0"/>
              </a:rPr>
              <a:t>. </a:t>
            </a:r>
            <a:endParaRPr lang="en-GB" sz="1400" dirty="0">
              <a:solidFill>
                <a:schemeClr val="bg1"/>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3405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14400" y="1153232"/>
            <a:ext cx="10363200" cy="4724400"/>
          </a:xfrm>
        </p:spPr>
        <p:txBody>
          <a:bodyPr/>
          <a:lstStyle/>
          <a:p>
            <a:pPr marL="914400" lvl="2" indent="0">
              <a:buNone/>
            </a:pPr>
            <a:endParaRPr lang="en-US" dirty="0"/>
          </a:p>
          <a:p>
            <a:endParaRPr lang="de-DE" dirty="0"/>
          </a:p>
          <a:p>
            <a:pPr lvl="1"/>
            <a:endParaRPr lang="de-DE" dirty="0"/>
          </a:p>
          <a:p>
            <a:pPr lvl="1"/>
            <a:endParaRPr lang="de-DE" dirty="0"/>
          </a:p>
        </p:txBody>
      </p:sp>
      <p:sp>
        <p:nvSpPr>
          <p:cNvPr id="6" name="Titel 1"/>
          <p:cNvSpPr>
            <a:spLocks noGrp="1"/>
          </p:cNvSpPr>
          <p:nvPr>
            <p:ph type="title"/>
          </p:nvPr>
        </p:nvSpPr>
        <p:spPr>
          <a:xfrm>
            <a:off x="563240" y="1040468"/>
            <a:ext cx="10363200" cy="1143000"/>
          </a:xfrm>
        </p:spPr>
        <p:txBody>
          <a:bodyPr>
            <a:normAutofit fontScale="90000"/>
          </a:bodyPr>
          <a:lstStyle/>
          <a:p>
            <a:r>
              <a:rPr lang="en-US" b="1" dirty="0">
                <a:solidFill>
                  <a:srgbClr val="1F4E79"/>
                </a:solidFill>
              </a:rPr>
              <a:t>Motivation to use carbon dioxide in the process industry </a:t>
            </a:r>
            <a:endParaRPr lang="de-DE" b="1" dirty="0">
              <a:solidFill>
                <a:srgbClr val="1F4E79"/>
              </a:solidFill>
            </a:endParaRPr>
          </a:p>
        </p:txBody>
      </p:sp>
      <p:graphicFrame>
        <p:nvGraphicFramePr>
          <p:cNvPr id="7" name="Diagramm 6"/>
          <p:cNvGraphicFramePr/>
          <p:nvPr/>
        </p:nvGraphicFramePr>
        <p:xfrm>
          <a:off x="1621972" y="2527233"/>
          <a:ext cx="9927771" cy="35278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9327978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14400" y="1153232"/>
            <a:ext cx="10363200" cy="4724400"/>
          </a:xfrm>
        </p:spPr>
        <p:txBody>
          <a:bodyPr/>
          <a:lstStyle/>
          <a:p>
            <a:pPr marL="914400" lvl="2" indent="0">
              <a:buNone/>
            </a:pPr>
            <a:endParaRPr lang="en-US" dirty="0"/>
          </a:p>
          <a:p>
            <a:endParaRPr lang="de-DE" dirty="0"/>
          </a:p>
          <a:p>
            <a:pPr lvl="1"/>
            <a:endParaRPr lang="de-DE" dirty="0"/>
          </a:p>
          <a:p>
            <a:pPr lvl="1"/>
            <a:endParaRPr lang="de-DE" dirty="0"/>
          </a:p>
        </p:txBody>
      </p:sp>
      <p:pic>
        <p:nvPicPr>
          <p:cNvPr id="6" name="Picture 2"/>
          <p:cNvPicPr>
            <a:picLocks noChangeAspect="1" noChangeArrowheads="1"/>
          </p:cNvPicPr>
          <p:nvPr/>
        </p:nvPicPr>
        <p:blipFill>
          <a:blip r:embed="rId3" cstate="print"/>
          <a:srcRect/>
          <a:stretch>
            <a:fillRect/>
          </a:stretch>
        </p:blipFill>
        <p:spPr bwMode="auto">
          <a:xfrm>
            <a:off x="1770353" y="1665811"/>
            <a:ext cx="4133301" cy="2243582"/>
          </a:xfrm>
          <a:prstGeom prst="rect">
            <a:avLst/>
          </a:prstGeom>
          <a:noFill/>
          <a:ln w="9525">
            <a:noFill/>
            <a:miter lim="800000"/>
            <a:headEnd/>
            <a:tailEnd/>
          </a:ln>
          <a:effectLst/>
        </p:spPr>
      </p:pic>
      <p:pic>
        <p:nvPicPr>
          <p:cNvPr id="7" name="Picture 2">
            <a:extLst>
              <a:ext uri="{FF2B5EF4-FFF2-40B4-BE49-F238E27FC236}">
                <a16:creationId xmlns:a16="http://schemas.microsoft.com/office/drawing/2014/main" id="{D948C847-962D-41F9-B8D2-6A28B20C77AB}"/>
              </a:ext>
            </a:extLst>
          </p:cNvPr>
          <p:cNvPicPr>
            <a:picLocks noChangeAspect="1" noChangeArrowheads="1"/>
          </p:cNvPicPr>
          <p:nvPr/>
        </p:nvPicPr>
        <p:blipFill rotWithShape="1">
          <a:blip r:embed="rId4" cstate="print"/>
          <a:srcRect r="79904" b="44119"/>
          <a:stretch/>
        </p:blipFill>
        <p:spPr bwMode="auto">
          <a:xfrm>
            <a:off x="152508" y="1652559"/>
            <a:ext cx="1634164" cy="2240836"/>
          </a:xfrm>
          <a:prstGeom prst="rect">
            <a:avLst/>
          </a:prstGeom>
          <a:noFill/>
          <a:ln w="9525">
            <a:noFill/>
            <a:miter lim="800000"/>
            <a:headEnd/>
            <a:tailEnd/>
          </a:ln>
          <a:effectLst/>
        </p:spPr>
      </p:pic>
      <p:sp>
        <p:nvSpPr>
          <p:cNvPr id="8" name="Titel 1">
            <a:extLst>
              <a:ext uri="{FF2B5EF4-FFF2-40B4-BE49-F238E27FC236}">
                <a16:creationId xmlns:a16="http://schemas.microsoft.com/office/drawing/2014/main" id="{68F5E515-A949-4846-855E-29864A7F5E7E}"/>
              </a:ext>
            </a:extLst>
          </p:cNvPr>
          <p:cNvSpPr>
            <a:spLocks noGrp="1"/>
          </p:cNvSpPr>
          <p:nvPr>
            <p:ph type="title"/>
          </p:nvPr>
        </p:nvSpPr>
        <p:spPr>
          <a:xfrm>
            <a:off x="811696" y="245857"/>
            <a:ext cx="10515600" cy="1325563"/>
          </a:xfrm>
        </p:spPr>
        <p:txBody>
          <a:bodyPr/>
          <a:lstStyle/>
          <a:p>
            <a:r>
              <a:rPr lang="en-GB" b="1" dirty="0">
                <a:solidFill>
                  <a:srgbClr val="1F4E79"/>
                </a:solidFill>
              </a:rPr>
              <a:t>Map of key sources of CO</a:t>
            </a:r>
            <a:r>
              <a:rPr lang="en-GB" b="1" baseline="-25000" dirty="0">
                <a:solidFill>
                  <a:srgbClr val="1F4E79"/>
                </a:solidFill>
              </a:rPr>
              <a:t>2</a:t>
            </a:r>
            <a:r>
              <a:rPr lang="en-GB" b="1" dirty="0">
                <a:solidFill>
                  <a:srgbClr val="1F4E79"/>
                </a:solidFill>
              </a:rPr>
              <a:t> in Europe</a:t>
            </a:r>
            <a:br>
              <a:rPr lang="en-GB" b="1" dirty="0">
                <a:solidFill>
                  <a:srgbClr val="1F4E79"/>
                </a:solidFill>
              </a:rPr>
            </a:br>
            <a:r>
              <a:rPr lang="en-GB" b="1" dirty="0">
                <a:solidFill>
                  <a:srgbClr val="1F4E79"/>
                </a:solidFill>
              </a:rPr>
              <a:t> (Adapted from E-PRTR)</a:t>
            </a:r>
            <a:endParaRPr lang="de-DE" b="1" dirty="0">
              <a:solidFill>
                <a:srgbClr val="1F4E79"/>
              </a:solidFill>
            </a:endParaRPr>
          </a:p>
        </p:txBody>
      </p:sp>
      <p:sp>
        <p:nvSpPr>
          <p:cNvPr id="9" name="Inhaltsplatzhalter 2"/>
          <p:cNvSpPr txBox="1">
            <a:spLocks/>
          </p:cNvSpPr>
          <p:nvPr/>
        </p:nvSpPr>
        <p:spPr>
          <a:xfrm>
            <a:off x="7424535" y="1799122"/>
            <a:ext cx="4714461" cy="4351338"/>
          </a:xfrm>
          <a:prstGeom prst="rect">
            <a:avLst/>
          </a:prstGeom>
        </p:spPr>
        <p:txBody>
          <a:bodyPr/>
          <a:lstStyle/>
          <a:p>
            <a:pPr marL="714375"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chemeClr val="tx1"/>
                </a:solidFill>
                <a:effectLst/>
                <a:uLnTx/>
                <a:uFillTx/>
                <a:latin typeface="+mn-lt"/>
                <a:ea typeface="+mn-ea"/>
                <a:cs typeface="+mn-cs"/>
              </a:rPr>
              <a:t>e-EPTR (European Emission Pollutant and Transfer Register) by the European Environment Agency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chemeClr val="tx1"/>
                </a:solidFill>
                <a:effectLst/>
                <a:uLnTx/>
                <a:uFillTx/>
                <a:latin typeface="+mn-lt"/>
                <a:ea typeface="+mn-ea"/>
                <a:cs typeface="+mn-cs"/>
              </a:rPr>
              <a:t>The current E-PRTR lists facilities with CO</a:t>
            </a:r>
            <a:r>
              <a:rPr kumimoji="0" lang="en-GB" b="0" i="0" u="none" strike="noStrike" kern="1200" cap="none" spc="0" normalizeH="0" baseline="-25000" noProof="0" dirty="0">
                <a:ln>
                  <a:noFill/>
                </a:ln>
                <a:solidFill>
                  <a:schemeClr val="tx1"/>
                </a:solidFill>
                <a:effectLst/>
                <a:uLnTx/>
                <a:uFillTx/>
                <a:latin typeface="+mn-lt"/>
                <a:ea typeface="+mn-ea"/>
                <a:cs typeface="+mn-cs"/>
              </a:rPr>
              <a:t>2</a:t>
            </a:r>
            <a:r>
              <a:rPr kumimoji="0" lang="en-GB" b="0" i="0" u="none" strike="noStrike" kern="1200" cap="none" spc="0" normalizeH="0" baseline="0" noProof="0" dirty="0">
                <a:ln>
                  <a:noFill/>
                </a:ln>
                <a:solidFill>
                  <a:schemeClr val="tx1"/>
                </a:solidFill>
                <a:effectLst/>
                <a:uLnTx/>
                <a:uFillTx/>
                <a:latin typeface="+mn-lt"/>
                <a:ea typeface="+mn-ea"/>
                <a:cs typeface="+mn-cs"/>
              </a:rPr>
              <a:t> emissions above 0.1 Mt per year</a:t>
            </a:r>
            <a:endParaRPr kumimoji="0" lang="de-DE" b="0" i="0" u="none" strike="noStrike" kern="1200" cap="none" spc="0" normalizeH="0" baseline="0" noProof="0" dirty="0">
              <a:ln>
                <a:noFill/>
              </a:ln>
              <a:solidFill>
                <a:schemeClr val="tx1"/>
              </a:solidFill>
              <a:effectLst/>
              <a:uLnTx/>
              <a:uFillTx/>
              <a:latin typeface="+mn-lt"/>
              <a:ea typeface="+mn-ea"/>
              <a:cs typeface="+mn-cs"/>
            </a:endParaRPr>
          </a:p>
          <a:p>
            <a:pPr marL="714375"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chemeClr val="tx1"/>
                </a:solidFill>
                <a:effectLst/>
                <a:uLnTx/>
                <a:uFillTx/>
                <a:latin typeface="+mn-lt"/>
                <a:ea typeface="+mn-ea"/>
                <a:cs typeface="+mn-cs"/>
              </a:rPr>
              <a:t>CO emissions higher than 0.005 Mt have to be reported in the E-PRTR. </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GB" b="0" i="0" u="none" strike="noStrike" kern="1200" cap="none" spc="0" normalizeH="0" baseline="0" noProof="0" dirty="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chemeClr val="tx1"/>
                </a:solidFill>
                <a:effectLst/>
                <a:uLnTx/>
                <a:uFillTx/>
                <a:latin typeface="+mn-lt"/>
                <a:ea typeface="+mn-ea"/>
                <a:cs typeface="+mn-cs"/>
              </a:rPr>
              <a:t>The register contains data reported annually by more than 30,000 industrial facilities within 9 industrial sectors, covering 65 economic activities across Europe. </a:t>
            </a:r>
            <a:endParaRPr kumimoji="0" lang="de-DE" b="0" i="0" u="none" strike="noStrike" kern="1200" cap="none" spc="0" normalizeH="0" baseline="0" noProof="0" dirty="0">
              <a:ln>
                <a:noFill/>
              </a:ln>
              <a:solidFill>
                <a:schemeClr val="tx1"/>
              </a:solidFill>
              <a:effectLst/>
              <a:uLnTx/>
              <a:uFillTx/>
              <a:latin typeface="+mn-lt"/>
              <a:ea typeface="+mn-ea"/>
              <a:cs typeface="+mn-cs"/>
            </a:endParaRPr>
          </a:p>
        </p:txBody>
      </p:sp>
      <p:pic>
        <p:nvPicPr>
          <p:cNvPr id="10" name="Picture 2"/>
          <p:cNvPicPr>
            <a:picLocks noChangeAspect="1" noChangeArrowheads="1"/>
          </p:cNvPicPr>
          <p:nvPr/>
        </p:nvPicPr>
        <p:blipFill>
          <a:blip r:embed="rId5" cstate="print"/>
          <a:srcRect/>
          <a:stretch>
            <a:fillRect/>
          </a:stretch>
        </p:blipFill>
        <p:spPr bwMode="auto">
          <a:xfrm>
            <a:off x="66268" y="3988905"/>
            <a:ext cx="7854157" cy="2869096"/>
          </a:xfrm>
          <a:prstGeom prst="rect">
            <a:avLst/>
          </a:prstGeom>
          <a:noFill/>
          <a:ln w="9525">
            <a:noFill/>
            <a:miter lim="800000"/>
            <a:headEnd/>
            <a:tailEnd/>
          </a:ln>
          <a:effectLst/>
        </p:spPr>
      </p:pic>
      <p:sp>
        <p:nvSpPr>
          <p:cNvPr id="11" name="Textfeld 10"/>
          <p:cNvSpPr txBox="1"/>
          <p:nvPr/>
        </p:nvSpPr>
        <p:spPr>
          <a:xfrm>
            <a:off x="447487" y="3100254"/>
            <a:ext cx="6801451" cy="523220"/>
          </a:xfrm>
          <a:prstGeom prst="rect">
            <a:avLst/>
          </a:prstGeom>
          <a:solidFill>
            <a:schemeClr val="bg1"/>
          </a:solidFill>
        </p:spPr>
        <p:txBody>
          <a:bodyPr wrap="square" rtlCol="0">
            <a:spAutoFit/>
          </a:bodyPr>
          <a:lstStyle/>
          <a:p>
            <a:r>
              <a:rPr lang="en-GB" sz="2800" dirty="0">
                <a:solidFill>
                  <a:srgbClr val="FF0000"/>
                </a:solidFill>
              </a:rPr>
              <a:t>2000 point source emitters of CO</a:t>
            </a:r>
            <a:r>
              <a:rPr lang="en-GB" sz="2800" baseline="-25000" dirty="0">
                <a:solidFill>
                  <a:srgbClr val="FF0000"/>
                </a:solidFill>
              </a:rPr>
              <a:t>2</a:t>
            </a:r>
            <a:r>
              <a:rPr lang="en-GB" sz="2800" dirty="0">
                <a:solidFill>
                  <a:srgbClr val="FF0000"/>
                </a:solidFill>
              </a:rPr>
              <a:t> in Europe</a:t>
            </a:r>
          </a:p>
        </p:txBody>
      </p:sp>
      <p:sp>
        <p:nvSpPr>
          <p:cNvPr id="12" name="Textfeld 11"/>
          <p:cNvSpPr txBox="1"/>
          <p:nvPr/>
        </p:nvSpPr>
        <p:spPr>
          <a:xfrm>
            <a:off x="475488" y="5468112"/>
            <a:ext cx="7077456" cy="954107"/>
          </a:xfrm>
          <a:prstGeom prst="rect">
            <a:avLst/>
          </a:prstGeom>
          <a:solidFill>
            <a:schemeClr val="bg1"/>
          </a:solidFill>
        </p:spPr>
        <p:txBody>
          <a:bodyPr wrap="square" rtlCol="0">
            <a:spAutoFit/>
          </a:bodyPr>
          <a:lstStyle/>
          <a:p>
            <a:r>
              <a:rPr lang="en-GB" sz="2800" dirty="0">
                <a:solidFill>
                  <a:srgbClr val="FF0000"/>
                </a:solidFill>
              </a:rPr>
              <a:t>Total emissions of CO</a:t>
            </a:r>
            <a:r>
              <a:rPr lang="en-GB" sz="2800" baseline="-25000" dirty="0">
                <a:solidFill>
                  <a:srgbClr val="FF0000"/>
                </a:solidFill>
              </a:rPr>
              <a:t>2</a:t>
            </a:r>
            <a:r>
              <a:rPr lang="en-GB" sz="2800" dirty="0">
                <a:solidFill>
                  <a:srgbClr val="FF0000"/>
                </a:solidFill>
              </a:rPr>
              <a:t> in Europe from these facilities amounted to 1,779 Mt in 2014. </a:t>
            </a:r>
          </a:p>
        </p:txBody>
      </p:sp>
    </p:spTree>
    <p:extLst>
      <p:ext uri="{BB962C8B-B14F-4D97-AF65-F5344CB8AC3E}">
        <p14:creationId xmlns:p14="http://schemas.microsoft.com/office/powerpoint/2010/main" val="32932797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6556" y="571432"/>
            <a:ext cx="10363200" cy="1143000"/>
          </a:xfrm>
        </p:spPr>
        <p:txBody>
          <a:bodyPr/>
          <a:lstStyle/>
          <a:p>
            <a:r>
              <a:rPr lang="en-US" b="1" dirty="0">
                <a:solidFill>
                  <a:srgbClr val="1F4E79"/>
                </a:solidFill>
              </a:rPr>
              <a:t>Preliminary conclusions on  CO</a:t>
            </a:r>
            <a:r>
              <a:rPr lang="en-US" b="1" baseline="-25000" dirty="0">
                <a:solidFill>
                  <a:srgbClr val="1F4E79"/>
                </a:solidFill>
              </a:rPr>
              <a:t>2</a:t>
            </a:r>
            <a:r>
              <a:rPr lang="en-US" b="1" dirty="0">
                <a:solidFill>
                  <a:srgbClr val="1F4E79"/>
                </a:solidFill>
              </a:rPr>
              <a:t> sources </a:t>
            </a:r>
          </a:p>
        </p:txBody>
      </p:sp>
      <p:sp>
        <p:nvSpPr>
          <p:cNvPr id="3" name="Inhaltsplatzhalter 2"/>
          <p:cNvSpPr>
            <a:spLocks noGrp="1"/>
          </p:cNvSpPr>
          <p:nvPr>
            <p:ph idx="1"/>
          </p:nvPr>
        </p:nvSpPr>
        <p:spPr>
          <a:xfrm>
            <a:off x="914400" y="1153232"/>
            <a:ext cx="10363200" cy="4724400"/>
          </a:xfrm>
        </p:spPr>
        <p:txBody>
          <a:bodyPr/>
          <a:lstStyle/>
          <a:p>
            <a:pPr marL="914400" lvl="2" indent="0">
              <a:buNone/>
            </a:pPr>
            <a:endParaRPr lang="en-US" dirty="0"/>
          </a:p>
          <a:p>
            <a:endParaRPr lang="de-DE" dirty="0"/>
          </a:p>
          <a:p>
            <a:pPr lvl="1"/>
            <a:endParaRPr lang="de-DE" dirty="0"/>
          </a:p>
          <a:p>
            <a:pPr lvl="1"/>
            <a:endParaRPr lang="de-DE" dirty="0"/>
          </a:p>
        </p:txBody>
      </p:sp>
      <p:sp>
        <p:nvSpPr>
          <p:cNvPr id="4" name="Textfeld 3"/>
          <p:cNvSpPr txBox="1"/>
          <p:nvPr/>
        </p:nvSpPr>
        <p:spPr>
          <a:xfrm>
            <a:off x="1095887" y="1964648"/>
            <a:ext cx="9567080" cy="4647426"/>
          </a:xfrm>
          <a:prstGeom prst="rect">
            <a:avLst/>
          </a:prstGeom>
          <a:noFill/>
        </p:spPr>
        <p:txBody>
          <a:bodyPr wrap="square" rtlCol="0">
            <a:spAutoFit/>
          </a:bodyPr>
          <a:lstStyle/>
          <a:p>
            <a:r>
              <a:rPr lang="en-GB" sz="2000" dirty="0"/>
              <a:t>There are plentiful sources of CO</a:t>
            </a:r>
            <a:r>
              <a:rPr lang="en-GB" sz="2000" baseline="-25000" dirty="0"/>
              <a:t>2</a:t>
            </a:r>
            <a:r>
              <a:rPr lang="en-GB" sz="2000" dirty="0"/>
              <a:t> which could be used as a carbon feedstock for the process industry in Europe.</a:t>
            </a:r>
          </a:p>
          <a:p>
            <a:endParaRPr lang="en-GB" sz="2000" dirty="0"/>
          </a:p>
          <a:p>
            <a:r>
              <a:rPr lang="en-US" sz="2000" dirty="0"/>
              <a:t>The most prevalent emitter of </a:t>
            </a:r>
            <a:r>
              <a:rPr lang="en-GB" sz="2000" dirty="0"/>
              <a:t>CO</a:t>
            </a:r>
            <a:r>
              <a:rPr lang="en-GB" sz="2000" baseline="-25000" dirty="0"/>
              <a:t>2</a:t>
            </a:r>
            <a:r>
              <a:rPr lang="en-US" sz="2000" dirty="0"/>
              <a:t> are power plants. Due to the lower </a:t>
            </a:r>
            <a:r>
              <a:rPr lang="en-GB" sz="2000" dirty="0"/>
              <a:t>CO</a:t>
            </a:r>
            <a:r>
              <a:rPr lang="en-GB" sz="2000" baseline="-25000" dirty="0"/>
              <a:t>2</a:t>
            </a:r>
            <a:r>
              <a:rPr lang="en-US" sz="2000" dirty="0"/>
              <a:t> concentration in the emissions from the power sector most of the largest emitters are not included in the primary target sources.</a:t>
            </a:r>
            <a:endParaRPr lang="de-DE" sz="2000" dirty="0"/>
          </a:p>
          <a:p>
            <a:endParaRPr lang="en-GB" sz="2000" dirty="0"/>
          </a:p>
          <a:p>
            <a:r>
              <a:rPr lang="en-GB" sz="2000" dirty="0"/>
              <a:t>First target: Sources with the highest concentration of CO</a:t>
            </a:r>
            <a:r>
              <a:rPr lang="en-GB" sz="2000" baseline="-25000" dirty="0"/>
              <a:t>2</a:t>
            </a:r>
            <a:r>
              <a:rPr lang="en-GB" sz="2000" dirty="0"/>
              <a:t> such as:</a:t>
            </a:r>
          </a:p>
          <a:p>
            <a:endParaRPr lang="en-GB" sz="2000" dirty="0"/>
          </a:p>
          <a:p>
            <a:pPr indent="627063">
              <a:buFont typeface="Arial" pitchFamily="34" charset="0"/>
              <a:buChar char="•"/>
            </a:pPr>
            <a:r>
              <a:rPr lang="en-GB" sz="2000" dirty="0"/>
              <a:t>Hydrogen production</a:t>
            </a:r>
          </a:p>
          <a:p>
            <a:pPr indent="627063">
              <a:buFont typeface="Arial" pitchFamily="34" charset="0"/>
              <a:buChar char="•"/>
            </a:pPr>
            <a:r>
              <a:rPr lang="en-GB" sz="2000" dirty="0"/>
              <a:t>Natural gas processing</a:t>
            </a:r>
          </a:p>
          <a:p>
            <a:pPr indent="627063">
              <a:buFont typeface="Arial" pitchFamily="34" charset="0"/>
              <a:buChar char="•"/>
            </a:pPr>
            <a:r>
              <a:rPr lang="en-GB" sz="2000" dirty="0"/>
              <a:t>Ethylene oxide manufacture</a:t>
            </a:r>
          </a:p>
          <a:p>
            <a:pPr indent="627063">
              <a:buFont typeface="Arial" pitchFamily="34" charset="0"/>
              <a:buChar char="•"/>
            </a:pPr>
            <a:r>
              <a:rPr lang="en-GB" sz="2000" dirty="0"/>
              <a:t>Ammonia production</a:t>
            </a:r>
          </a:p>
          <a:p>
            <a:endParaRPr lang="en-GB" dirty="0"/>
          </a:p>
          <a:p>
            <a:endParaRPr lang="de-DE" dirty="0"/>
          </a:p>
        </p:txBody>
      </p:sp>
    </p:spTree>
    <p:extLst>
      <p:ext uri="{BB962C8B-B14F-4D97-AF65-F5344CB8AC3E}">
        <p14:creationId xmlns:p14="http://schemas.microsoft.com/office/powerpoint/2010/main" val="329327978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solidFill>
                  <a:srgbClr val="1F4E79"/>
                </a:solidFill>
              </a:rPr>
              <a:t>CO emissions and chemical parks</a:t>
            </a:r>
          </a:p>
        </p:txBody>
      </p:sp>
      <p:sp>
        <p:nvSpPr>
          <p:cNvPr id="6" name="Textfeld 5"/>
          <p:cNvSpPr txBox="1"/>
          <p:nvPr/>
        </p:nvSpPr>
        <p:spPr>
          <a:xfrm>
            <a:off x="460419" y="5528169"/>
            <a:ext cx="11000061" cy="646331"/>
          </a:xfrm>
          <a:prstGeom prst="rect">
            <a:avLst/>
          </a:prstGeom>
          <a:noFill/>
        </p:spPr>
        <p:txBody>
          <a:bodyPr wrap="square" rtlCol="0">
            <a:spAutoFit/>
          </a:bodyPr>
          <a:lstStyle/>
          <a:p>
            <a:pPr marL="342900" indent="-342900">
              <a:buFont typeface="Arial" panose="020B0604020202020204" pitchFamily="34" charset="0"/>
              <a:buChar char="•"/>
            </a:pPr>
            <a:r>
              <a:rPr lang="de-DE" dirty="0">
                <a:latin typeface="Calibri" panose="020F0502020204030204" pitchFamily="34" charset="0"/>
              </a:rPr>
              <a:t>Total CO </a:t>
            </a:r>
            <a:r>
              <a:rPr lang="de-DE" dirty="0" err="1">
                <a:latin typeface="Calibri" panose="020F0502020204030204" pitchFamily="34" charset="0"/>
              </a:rPr>
              <a:t>emissions</a:t>
            </a:r>
            <a:r>
              <a:rPr lang="de-DE" dirty="0">
                <a:latin typeface="Calibri" panose="020F0502020204030204" pitchFamily="34" charset="0"/>
              </a:rPr>
              <a:t>  in </a:t>
            </a:r>
            <a:r>
              <a:rPr lang="de-DE" dirty="0" err="1">
                <a:latin typeface="Calibri" panose="020F0502020204030204" pitchFamily="34" charset="0"/>
              </a:rPr>
              <a:t>the</a:t>
            </a:r>
            <a:r>
              <a:rPr lang="de-DE" dirty="0">
                <a:latin typeface="Calibri" panose="020F0502020204030204" pitchFamily="34" charset="0"/>
              </a:rPr>
              <a:t> EU: 3.38 </a:t>
            </a:r>
            <a:r>
              <a:rPr lang="de-DE" dirty="0" err="1">
                <a:latin typeface="Calibri" panose="020F0502020204030204" pitchFamily="34" charset="0"/>
              </a:rPr>
              <a:t>Mt</a:t>
            </a:r>
            <a:endParaRPr lang="de-DE" dirty="0">
              <a:latin typeface="Calibri" panose="020F0502020204030204" pitchFamily="34" charset="0"/>
            </a:endParaRPr>
          </a:p>
          <a:p>
            <a:pPr marL="342900" indent="-342900">
              <a:buFont typeface="Arial" panose="020B0604020202020204" pitchFamily="34" charset="0"/>
              <a:buChar char="•"/>
            </a:pPr>
            <a:r>
              <a:rPr lang="de-DE" dirty="0" err="1">
                <a:latin typeface="Calibri" panose="020F0502020204030204" pitchFamily="34" charset="0"/>
              </a:rPr>
              <a:t>Metal</a:t>
            </a:r>
            <a:r>
              <a:rPr lang="de-DE" dirty="0">
                <a:latin typeface="Calibri" panose="020F0502020204030204" pitchFamily="34" charset="0"/>
              </a:rPr>
              <a:t> </a:t>
            </a:r>
            <a:r>
              <a:rPr lang="de-DE" dirty="0" err="1">
                <a:latin typeface="Calibri" panose="020F0502020204030204" pitchFamily="34" charset="0"/>
              </a:rPr>
              <a:t>sector</a:t>
            </a:r>
            <a:r>
              <a:rPr lang="de-DE" dirty="0">
                <a:latin typeface="Calibri" panose="020F0502020204030204" pitchFamily="34" charset="0"/>
              </a:rPr>
              <a:t> </a:t>
            </a:r>
            <a:r>
              <a:rPr lang="de-DE" dirty="0" err="1">
                <a:latin typeface="Calibri" panose="020F0502020204030204" pitchFamily="34" charset="0"/>
              </a:rPr>
              <a:t>is</a:t>
            </a:r>
            <a:r>
              <a:rPr lang="de-DE" dirty="0">
                <a:latin typeface="Calibri" panose="020F0502020204030204" pitchFamily="34" charset="0"/>
              </a:rPr>
              <a:t> </a:t>
            </a:r>
            <a:r>
              <a:rPr lang="de-DE" dirty="0" err="1">
                <a:latin typeface="Calibri" panose="020F0502020204030204" pitchFamily="34" charset="0"/>
              </a:rPr>
              <a:t>the</a:t>
            </a:r>
            <a:r>
              <a:rPr lang="de-DE" dirty="0">
                <a:latin typeface="Calibri" panose="020F0502020204030204" pitchFamily="34" charset="0"/>
              </a:rPr>
              <a:t> </a:t>
            </a:r>
            <a:r>
              <a:rPr lang="de-DE" dirty="0" err="1">
                <a:latin typeface="Calibri" panose="020F0502020204030204" pitchFamily="34" charset="0"/>
              </a:rPr>
              <a:t>primary</a:t>
            </a:r>
            <a:r>
              <a:rPr lang="de-DE" dirty="0">
                <a:latin typeface="Calibri" panose="020F0502020204030204" pitchFamily="34" charset="0"/>
              </a:rPr>
              <a:t> CO </a:t>
            </a:r>
            <a:r>
              <a:rPr lang="de-DE" dirty="0" err="1">
                <a:latin typeface="Calibri" panose="020F0502020204030204" pitchFamily="34" charset="0"/>
              </a:rPr>
              <a:t>emitter</a:t>
            </a:r>
            <a:r>
              <a:rPr lang="de-DE" dirty="0">
                <a:latin typeface="Calibri" panose="020F0502020204030204" pitchFamily="34" charset="0"/>
              </a:rPr>
              <a:t> in </a:t>
            </a:r>
            <a:r>
              <a:rPr lang="de-DE" dirty="0" err="1">
                <a:latin typeface="Calibri" panose="020F0502020204030204" pitchFamily="34" charset="0"/>
              </a:rPr>
              <a:t>the</a:t>
            </a:r>
            <a:r>
              <a:rPr lang="de-DE" dirty="0">
                <a:latin typeface="Calibri" panose="020F0502020204030204" pitchFamily="34" charset="0"/>
              </a:rPr>
              <a:t> EU: 2.4 </a:t>
            </a:r>
            <a:r>
              <a:rPr lang="de-DE" dirty="0" err="1">
                <a:latin typeface="Calibri" panose="020F0502020204030204" pitchFamily="34" charset="0"/>
              </a:rPr>
              <a:t>Mt</a:t>
            </a:r>
            <a:endParaRPr lang="de-DE" dirty="0">
              <a:latin typeface="Calibri" panose="020F0502020204030204" pitchFamily="34" charset="0"/>
            </a:endParaRPr>
          </a:p>
        </p:txBody>
      </p:sp>
      <p:graphicFrame>
        <p:nvGraphicFramePr>
          <p:cNvPr id="7" name="Diagramm 6">
            <a:extLst/>
          </p:cNvPr>
          <p:cNvGraphicFramePr>
            <a:graphicFrameLocks/>
          </p:cNvGraphicFramePr>
          <p:nvPr>
            <p:extLst/>
          </p:nvPr>
        </p:nvGraphicFramePr>
        <p:xfrm>
          <a:off x="8447315" y="1143000"/>
          <a:ext cx="3298372" cy="5083628"/>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3"/>
          <p:cNvPicPr>
            <a:picLocks noChangeAspect="1"/>
          </p:cNvPicPr>
          <p:nvPr/>
        </p:nvPicPr>
        <p:blipFill>
          <a:blip r:embed="rId3" cstate="print"/>
          <a:stretch>
            <a:fillRect/>
          </a:stretch>
        </p:blipFill>
        <p:spPr>
          <a:xfrm>
            <a:off x="1197428" y="1766569"/>
            <a:ext cx="6478075" cy="3610385"/>
          </a:xfrm>
          <a:prstGeom prst="rect">
            <a:avLst/>
          </a:prstGeom>
        </p:spPr>
      </p:pic>
    </p:spTree>
    <p:extLst>
      <p:ext uri="{BB962C8B-B14F-4D97-AF65-F5344CB8AC3E}">
        <p14:creationId xmlns:p14="http://schemas.microsoft.com/office/powerpoint/2010/main" val="1671427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m 11">
            <a:extLst/>
          </p:cNvPr>
          <p:cNvGraphicFramePr>
            <a:graphicFrameLocks/>
          </p:cNvGraphicFramePr>
          <p:nvPr>
            <p:extLst/>
          </p:nvPr>
        </p:nvGraphicFramePr>
        <p:xfrm>
          <a:off x="4998461" y="0"/>
          <a:ext cx="6706707" cy="4174958"/>
        </p:xfrm>
        <a:graphic>
          <a:graphicData uri="http://schemas.openxmlformats.org/drawingml/2006/chart">
            <c:chart xmlns:c="http://schemas.openxmlformats.org/drawingml/2006/chart" xmlns:r="http://schemas.openxmlformats.org/officeDocument/2006/relationships" r:id="rId2"/>
          </a:graphicData>
        </a:graphic>
      </p:graphicFrame>
      <p:sp>
        <p:nvSpPr>
          <p:cNvPr id="2" name="Titel 1"/>
          <p:cNvSpPr>
            <a:spLocks noGrp="1"/>
          </p:cNvSpPr>
          <p:nvPr>
            <p:ph type="title"/>
          </p:nvPr>
        </p:nvSpPr>
        <p:spPr>
          <a:xfrm>
            <a:off x="827312" y="-174168"/>
            <a:ext cx="10363200" cy="1143000"/>
          </a:xfrm>
        </p:spPr>
        <p:txBody>
          <a:bodyPr/>
          <a:lstStyle/>
          <a:p>
            <a:r>
              <a:rPr lang="de-DE" b="1" dirty="0">
                <a:solidFill>
                  <a:srgbClr val="1F4E79"/>
                </a:solidFill>
              </a:rPr>
              <a:t>CO emitted by sectors</a:t>
            </a:r>
          </a:p>
        </p:txBody>
      </p:sp>
      <p:graphicFrame>
        <p:nvGraphicFramePr>
          <p:cNvPr id="6" name="Diagramm 5">
            <a:extLst>
              <a:ext uri="{FF2B5EF4-FFF2-40B4-BE49-F238E27FC236}">
                <a16:creationId xmlns:a16="http://schemas.microsoft.com/office/drawing/2014/main" id="{00000000-0008-0000-0100-000008000000}"/>
              </a:ext>
            </a:extLst>
          </p:cNvPr>
          <p:cNvGraphicFramePr>
            <a:graphicFrameLocks/>
          </p:cNvGraphicFramePr>
          <p:nvPr>
            <p:extLst/>
          </p:nvPr>
        </p:nvGraphicFramePr>
        <p:xfrm>
          <a:off x="-551519" y="754858"/>
          <a:ext cx="8061785" cy="29637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Diagramm 8">
            <a:extLst>
              <a:ext uri="{FF2B5EF4-FFF2-40B4-BE49-F238E27FC236}">
                <a16:creationId xmlns:a16="http://schemas.microsoft.com/office/drawing/2014/main" id="{00000000-0008-0000-0100-00000B000000}"/>
              </a:ext>
            </a:extLst>
          </p:cNvPr>
          <p:cNvGraphicFramePr>
            <a:graphicFrameLocks/>
          </p:cNvGraphicFramePr>
          <p:nvPr>
            <p:extLst/>
          </p:nvPr>
        </p:nvGraphicFramePr>
        <p:xfrm>
          <a:off x="444593" y="3593536"/>
          <a:ext cx="4511040" cy="27455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Diagramm 9">
            <a:extLst>
              <a:ext uri="{FF2B5EF4-FFF2-40B4-BE49-F238E27FC236}">
                <a16:creationId xmlns:a16="http://schemas.microsoft.com/office/drawing/2014/main" id="{00000000-0008-0000-0100-00000D000000}"/>
              </a:ext>
            </a:extLst>
          </p:cNvPr>
          <p:cNvGraphicFramePr>
            <a:graphicFrameLocks/>
          </p:cNvGraphicFramePr>
          <p:nvPr>
            <p:extLst/>
          </p:nvPr>
        </p:nvGraphicFramePr>
        <p:xfrm>
          <a:off x="3203604" y="3779719"/>
          <a:ext cx="9399851" cy="2875053"/>
        </p:xfrm>
        <a:graphic>
          <a:graphicData uri="http://schemas.openxmlformats.org/drawingml/2006/chart">
            <c:chart xmlns:c="http://schemas.openxmlformats.org/drawingml/2006/chart" xmlns:r="http://schemas.openxmlformats.org/officeDocument/2006/relationships" r:id="rId5"/>
          </a:graphicData>
        </a:graphic>
      </p:graphicFrame>
      <p:sp>
        <p:nvSpPr>
          <p:cNvPr id="3" name="Rechteck 2"/>
          <p:cNvSpPr/>
          <p:nvPr/>
        </p:nvSpPr>
        <p:spPr>
          <a:xfrm>
            <a:off x="6319923" y="3513947"/>
            <a:ext cx="4506393" cy="1576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3853542" y="4290680"/>
            <a:ext cx="5177243" cy="923330"/>
          </a:xfrm>
          <a:prstGeom prst="rect">
            <a:avLst/>
          </a:prstGeom>
          <a:solidFill>
            <a:schemeClr val="bg2"/>
          </a:solidFill>
        </p:spPr>
        <p:txBody>
          <a:bodyPr wrap="square" rtlCol="0">
            <a:spAutoFit/>
          </a:bodyPr>
          <a:lstStyle/>
          <a:p>
            <a:pPr marL="342900" indent="-342900">
              <a:buFont typeface="Arial" panose="020B0604020202020204" pitchFamily="34" charset="0"/>
              <a:buChar char="•"/>
            </a:pPr>
            <a:r>
              <a:rPr lang="de-DE" b="1" dirty="0" err="1">
                <a:solidFill>
                  <a:schemeClr val="accent1"/>
                </a:solidFill>
                <a:latin typeface="Calibri" panose="020F0502020204030204" pitchFamily="34" charset="0"/>
              </a:rPr>
              <a:t>Manufacture</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of</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iron</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and</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steel</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productes</a:t>
            </a:r>
            <a:r>
              <a:rPr lang="de-DE" b="1" dirty="0">
                <a:solidFill>
                  <a:schemeClr val="accent1"/>
                </a:solidFill>
                <a:latin typeface="Calibri" panose="020F0502020204030204" pitchFamily="34" charset="0"/>
              </a:rPr>
              <a:t> 65% </a:t>
            </a:r>
            <a:r>
              <a:rPr lang="de-DE" b="1" dirty="0" err="1">
                <a:solidFill>
                  <a:schemeClr val="accent1"/>
                </a:solidFill>
                <a:latin typeface="Calibri" panose="020F0502020204030204" pitchFamily="34" charset="0"/>
              </a:rPr>
              <a:t>of</a:t>
            </a:r>
            <a:r>
              <a:rPr lang="de-DE" b="1" dirty="0">
                <a:solidFill>
                  <a:schemeClr val="accent1"/>
                </a:solidFill>
                <a:latin typeface="Calibri" panose="020F0502020204030204" pitchFamily="34" charset="0"/>
              </a:rPr>
              <a:t> total CO </a:t>
            </a:r>
            <a:r>
              <a:rPr lang="de-DE" b="1" dirty="0" err="1">
                <a:solidFill>
                  <a:schemeClr val="accent1"/>
                </a:solidFill>
                <a:latin typeface="Calibri" panose="020F0502020204030204" pitchFamily="34" charset="0"/>
              </a:rPr>
              <a:t>emissions</a:t>
            </a:r>
            <a:endParaRPr lang="de-DE" b="1" dirty="0">
              <a:solidFill>
                <a:schemeClr val="accent1"/>
              </a:solidFill>
              <a:latin typeface="Calibri" panose="020F0502020204030204" pitchFamily="34" charset="0"/>
            </a:endParaRPr>
          </a:p>
          <a:p>
            <a:pPr marL="342900" indent="-342900">
              <a:buFont typeface="Arial" panose="020B0604020202020204" pitchFamily="34" charset="0"/>
              <a:buChar char="•"/>
            </a:pPr>
            <a:r>
              <a:rPr lang="de-DE" b="1" dirty="0">
                <a:solidFill>
                  <a:schemeClr val="accent1"/>
                </a:solidFill>
                <a:latin typeface="Calibri" panose="020F0502020204030204" pitchFamily="34" charset="0"/>
              </a:rPr>
              <a:t>Focus on </a:t>
            </a:r>
            <a:r>
              <a:rPr lang="de-DE" b="1" dirty="0" err="1">
                <a:solidFill>
                  <a:schemeClr val="accent1"/>
                </a:solidFill>
                <a:latin typeface="Calibri" panose="020F0502020204030204" pitchFamily="34" charset="0"/>
              </a:rPr>
              <a:t>steel</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industry</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as</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main</a:t>
            </a:r>
            <a:r>
              <a:rPr lang="de-DE" b="1" dirty="0">
                <a:solidFill>
                  <a:schemeClr val="accent1"/>
                </a:solidFill>
                <a:latin typeface="Calibri" panose="020F0502020204030204" pitchFamily="34" charset="0"/>
              </a:rPr>
              <a:t> </a:t>
            </a:r>
            <a:r>
              <a:rPr lang="de-DE" b="1" dirty="0" err="1">
                <a:solidFill>
                  <a:schemeClr val="accent1"/>
                </a:solidFill>
                <a:latin typeface="Calibri" panose="020F0502020204030204" pitchFamily="34" charset="0"/>
              </a:rPr>
              <a:t>emitter</a:t>
            </a:r>
            <a:endParaRPr lang="de-DE" b="1" dirty="0">
              <a:solidFill>
                <a:schemeClr val="accent1"/>
              </a:solidFill>
              <a:latin typeface="Calibri" panose="020F0502020204030204" pitchFamily="34" charset="0"/>
            </a:endParaRPr>
          </a:p>
        </p:txBody>
      </p:sp>
    </p:spTree>
    <p:extLst>
      <p:ext uri="{BB962C8B-B14F-4D97-AF65-F5344CB8AC3E}">
        <p14:creationId xmlns:p14="http://schemas.microsoft.com/office/powerpoint/2010/main" val="385968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solidFill>
                  <a:srgbClr val="1F4E79"/>
                </a:solidFill>
              </a:rPr>
              <a:t>Main conclusions on CO</a:t>
            </a:r>
          </a:p>
        </p:txBody>
      </p:sp>
      <p:sp>
        <p:nvSpPr>
          <p:cNvPr id="3" name="Inhaltsplatzhalter 2"/>
          <p:cNvSpPr>
            <a:spLocks noGrp="1"/>
          </p:cNvSpPr>
          <p:nvPr>
            <p:ph idx="1"/>
          </p:nvPr>
        </p:nvSpPr>
        <p:spPr>
          <a:xfrm>
            <a:off x="914400" y="1556014"/>
            <a:ext cx="10363200" cy="4724400"/>
          </a:xfrm>
        </p:spPr>
        <p:txBody>
          <a:bodyPr/>
          <a:lstStyle/>
          <a:p>
            <a:pPr>
              <a:buNone/>
            </a:pPr>
            <a:r>
              <a:rPr lang="en-US" dirty="0"/>
              <a:t>Steel industry is the main CO emitter</a:t>
            </a:r>
          </a:p>
          <a:p>
            <a:pPr lvl="1"/>
            <a:r>
              <a:rPr lang="en-US" dirty="0"/>
              <a:t>Only minor part is emitted and appears at the E-PRTR database </a:t>
            </a:r>
          </a:p>
          <a:p>
            <a:pPr lvl="1"/>
            <a:r>
              <a:rPr lang="en-US" dirty="0"/>
              <a:t>Most of the is CO used for heating or electrification</a:t>
            </a:r>
          </a:p>
          <a:p>
            <a:pPr lvl="1"/>
            <a:r>
              <a:rPr lang="en-US" dirty="0"/>
              <a:t>Alternative cross-sectional use is limited at the moment</a:t>
            </a:r>
          </a:p>
          <a:p>
            <a:pPr lvl="2"/>
            <a:r>
              <a:rPr lang="en-US" dirty="0"/>
              <a:t> political framework conditions (e.g. German renewable energy act, EEG) and infrastructure for transportation</a:t>
            </a:r>
          </a:p>
          <a:p>
            <a:pPr lvl="2"/>
            <a:r>
              <a:rPr lang="en-US" i="1" dirty="0"/>
              <a:t>Chemical/physical processes known, technical feasibility on industrial scale is missing</a:t>
            </a:r>
          </a:p>
          <a:p>
            <a:pPr marL="914400" lvl="2" indent="0">
              <a:buNone/>
            </a:pPr>
            <a:endParaRPr lang="en-US" dirty="0"/>
          </a:p>
          <a:p>
            <a:pPr>
              <a:buNone/>
            </a:pPr>
            <a:r>
              <a:rPr lang="en-US" dirty="0"/>
              <a:t>CO estimation</a:t>
            </a:r>
          </a:p>
          <a:p>
            <a:pPr lvl="1"/>
            <a:r>
              <a:rPr lang="en-US" dirty="0"/>
              <a:t>Rough estimation possible</a:t>
            </a:r>
          </a:p>
          <a:p>
            <a:pPr lvl="1"/>
            <a:r>
              <a:rPr lang="en-US" dirty="0"/>
              <a:t>Increase in factor 12-20 for single sources</a:t>
            </a:r>
            <a:endParaRPr lang="de-DE" dirty="0"/>
          </a:p>
          <a:p>
            <a:endParaRPr lang="de-DE" dirty="0"/>
          </a:p>
          <a:p>
            <a:pPr lvl="1"/>
            <a:endParaRPr lang="de-DE" dirty="0"/>
          </a:p>
          <a:p>
            <a:pPr lvl="1"/>
            <a:endParaRPr lang="de-DE" dirty="0"/>
          </a:p>
        </p:txBody>
      </p:sp>
    </p:spTree>
    <p:extLst>
      <p:ext uri="{BB962C8B-B14F-4D97-AF65-F5344CB8AC3E}">
        <p14:creationId xmlns:p14="http://schemas.microsoft.com/office/powerpoint/2010/main" val="1992976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92608" y="5504688"/>
            <a:ext cx="4279392" cy="369332"/>
          </a:xfrm>
          <a:prstGeom prst="rect">
            <a:avLst/>
          </a:prstGeom>
          <a:noFill/>
        </p:spPr>
        <p:txBody>
          <a:bodyPr wrap="square" rtlCol="0">
            <a:spAutoFit/>
          </a:bodyPr>
          <a:lstStyle/>
          <a:p>
            <a:r>
              <a:rPr lang="en-US" dirty="0">
                <a:solidFill>
                  <a:schemeClr val="bg1"/>
                </a:solidFill>
              </a:rPr>
              <a:t>*All images by </a:t>
            </a:r>
            <a:r>
              <a:rPr lang="en-US" dirty="0" err="1">
                <a:solidFill>
                  <a:schemeClr val="bg1"/>
                </a:solidFill>
              </a:rPr>
              <a:t>Fotolia</a:t>
            </a:r>
            <a:endParaRPr lang="en-US" dirty="0">
              <a:solidFill>
                <a:schemeClr val="bg1"/>
              </a:solidFill>
            </a:endParaRPr>
          </a:p>
        </p:txBody>
      </p:sp>
    </p:spTree>
    <p:extLst>
      <p:ext uri="{BB962C8B-B14F-4D97-AF65-F5344CB8AC3E}">
        <p14:creationId xmlns:p14="http://schemas.microsoft.com/office/powerpoint/2010/main" val="1909771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descr="Fotolia_104184141_M.jpg"/>
          <p:cNvPicPr>
            <a:picLocks noChangeAspect="1"/>
          </p:cNvPicPr>
          <p:nvPr/>
        </p:nvPicPr>
        <p:blipFill>
          <a:blip r:embed="rId3" cstate="print"/>
          <a:stretch>
            <a:fillRect/>
          </a:stretch>
        </p:blipFill>
        <p:spPr>
          <a:xfrm>
            <a:off x="5149458" y="-1"/>
            <a:ext cx="7024254" cy="4343578"/>
          </a:xfrm>
          <a:prstGeom prst="rect">
            <a:avLst/>
          </a:prstGeom>
        </p:spPr>
      </p:pic>
      <p:pic>
        <p:nvPicPr>
          <p:cNvPr id="11" name="Grafik 10" descr="Fotolia_114122987_M.jpg"/>
          <p:cNvPicPr>
            <a:picLocks noChangeAspect="1"/>
          </p:cNvPicPr>
          <p:nvPr/>
        </p:nvPicPr>
        <p:blipFill>
          <a:blip r:embed="rId4" cstate="print"/>
          <a:stretch>
            <a:fillRect/>
          </a:stretch>
        </p:blipFill>
        <p:spPr>
          <a:xfrm>
            <a:off x="4599086" y="4327236"/>
            <a:ext cx="7592291" cy="2530764"/>
          </a:xfrm>
          <a:prstGeom prst="rect">
            <a:avLst/>
          </a:prstGeom>
        </p:spPr>
      </p:pic>
      <p:pic>
        <p:nvPicPr>
          <p:cNvPr id="4" name="Grafik 3" descr="Fotolia_75281381_M.jpg"/>
          <p:cNvPicPr>
            <a:picLocks noChangeAspect="1"/>
          </p:cNvPicPr>
          <p:nvPr/>
        </p:nvPicPr>
        <p:blipFill>
          <a:blip r:embed="rId5" cstate="print"/>
          <a:stretch>
            <a:fillRect/>
          </a:stretch>
        </p:blipFill>
        <p:spPr>
          <a:xfrm>
            <a:off x="0" y="0"/>
            <a:ext cx="5163312" cy="3419856"/>
          </a:xfrm>
          <a:prstGeom prst="rect">
            <a:avLst/>
          </a:prstGeom>
        </p:spPr>
      </p:pic>
      <p:pic>
        <p:nvPicPr>
          <p:cNvPr id="5" name="Grafik 4" descr="Fotolia_89739808_M.jpg"/>
          <p:cNvPicPr>
            <a:picLocks noChangeAspect="1"/>
          </p:cNvPicPr>
          <p:nvPr/>
        </p:nvPicPr>
        <p:blipFill>
          <a:blip r:embed="rId6" cstate="print"/>
          <a:stretch>
            <a:fillRect/>
          </a:stretch>
        </p:blipFill>
        <p:spPr>
          <a:xfrm>
            <a:off x="0" y="3419060"/>
            <a:ext cx="5159937" cy="3438939"/>
          </a:xfrm>
          <a:prstGeom prst="rect">
            <a:avLst/>
          </a:prstGeom>
        </p:spPr>
      </p:pic>
      <p:pic>
        <p:nvPicPr>
          <p:cNvPr id="10" name="Grafik 9" descr="Fotolia_106177123_S.jpg"/>
          <p:cNvPicPr>
            <a:picLocks noChangeAspect="1"/>
          </p:cNvPicPr>
          <p:nvPr/>
        </p:nvPicPr>
        <p:blipFill>
          <a:blip r:embed="rId7" cstate="print"/>
          <a:stretch>
            <a:fillRect/>
          </a:stretch>
        </p:blipFill>
        <p:spPr>
          <a:xfrm>
            <a:off x="858157" y="300974"/>
            <a:ext cx="10361839" cy="2709078"/>
          </a:xfrm>
          <a:prstGeom prst="rect">
            <a:avLst/>
          </a:prstGeom>
        </p:spPr>
      </p:pic>
      <p:pic>
        <p:nvPicPr>
          <p:cNvPr id="12" name="Grafik 11" descr="Fotolia_175855231_S.jpg"/>
          <p:cNvPicPr>
            <a:picLocks noChangeAspect="1"/>
          </p:cNvPicPr>
          <p:nvPr/>
        </p:nvPicPr>
        <p:blipFill>
          <a:blip r:embed="rId8" cstate="print"/>
          <a:stretch>
            <a:fillRect/>
          </a:stretch>
        </p:blipFill>
        <p:spPr>
          <a:xfrm>
            <a:off x="2878131" y="3108363"/>
            <a:ext cx="5439139" cy="3630369"/>
          </a:xfrm>
          <a:prstGeom prst="rect">
            <a:avLst/>
          </a:prstGeom>
        </p:spPr>
      </p:pic>
    </p:spTree>
    <p:extLst>
      <p:ext uri="{BB962C8B-B14F-4D97-AF65-F5344CB8AC3E}">
        <p14:creationId xmlns:p14="http://schemas.microsoft.com/office/powerpoint/2010/main" val="195728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descr="Chemiepark2.jpg"/>
          <p:cNvPicPr>
            <a:picLocks noChangeAspect="1"/>
          </p:cNvPicPr>
          <p:nvPr/>
        </p:nvPicPr>
        <p:blipFill>
          <a:blip r:embed="rId3" cstate="print"/>
          <a:stretch>
            <a:fillRect/>
          </a:stretch>
        </p:blipFill>
        <p:spPr>
          <a:xfrm>
            <a:off x="0" y="2415354"/>
            <a:ext cx="12192000" cy="4438004"/>
          </a:xfrm>
          <a:prstGeom prst="rect">
            <a:avLst/>
          </a:prstGeom>
        </p:spPr>
      </p:pic>
      <p:sp>
        <p:nvSpPr>
          <p:cNvPr id="2" name="Titel 1"/>
          <p:cNvSpPr>
            <a:spLocks noGrp="1"/>
          </p:cNvSpPr>
          <p:nvPr>
            <p:ph type="title"/>
          </p:nvPr>
        </p:nvSpPr>
        <p:spPr>
          <a:xfrm>
            <a:off x="838200" y="676853"/>
            <a:ext cx="10515600" cy="1325563"/>
          </a:xfrm>
        </p:spPr>
        <p:txBody>
          <a:bodyPr/>
          <a:lstStyle/>
          <a:p>
            <a:r>
              <a:rPr lang="en-US" b="1" dirty="0">
                <a:solidFill>
                  <a:srgbClr val="1F4E79"/>
                </a:solidFill>
              </a:rPr>
              <a:t>Feedstock of the organic chemistry</a:t>
            </a:r>
          </a:p>
        </p:txBody>
      </p:sp>
      <p:sp>
        <p:nvSpPr>
          <p:cNvPr id="4" name="Rechteckige Legende 3"/>
          <p:cNvSpPr/>
          <p:nvPr/>
        </p:nvSpPr>
        <p:spPr>
          <a:xfrm>
            <a:off x="2632373" y="2611416"/>
            <a:ext cx="4804012" cy="1508664"/>
          </a:xfrm>
          <a:prstGeom prst="wedgeRectCallout">
            <a:avLst>
              <a:gd name="adj1" fmla="val -99164"/>
              <a:gd name="adj2" fmla="val -589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a:t>Carbon </a:t>
            </a:r>
            <a:r>
              <a:rPr lang="de-DE" sz="3200" dirty="0" err="1"/>
              <a:t>source</a:t>
            </a:r>
            <a:r>
              <a:rPr lang="de-DE" sz="3200" dirty="0"/>
              <a:t> </a:t>
            </a:r>
            <a:r>
              <a:rPr lang="de-DE" sz="3200" dirty="0" err="1"/>
              <a:t>for</a:t>
            </a:r>
            <a:r>
              <a:rPr lang="de-DE" sz="3200" dirty="0"/>
              <a:t> </a:t>
            </a:r>
            <a:r>
              <a:rPr lang="de-DE" sz="3200" dirty="0" err="1"/>
              <a:t>the</a:t>
            </a:r>
            <a:r>
              <a:rPr lang="de-DE" sz="3200" dirty="0"/>
              <a:t> </a:t>
            </a:r>
            <a:r>
              <a:rPr lang="de-DE" sz="3200" dirty="0" err="1"/>
              <a:t>process</a:t>
            </a:r>
            <a:r>
              <a:rPr lang="de-DE" sz="3200" dirty="0"/>
              <a:t> </a:t>
            </a:r>
            <a:r>
              <a:rPr lang="de-DE" sz="3200" dirty="0" err="1"/>
              <a:t>industry</a:t>
            </a:r>
            <a:endParaRPr lang="de-DE" sz="3200" dirty="0"/>
          </a:p>
        </p:txBody>
      </p:sp>
      <p:sp>
        <p:nvSpPr>
          <p:cNvPr id="5" name="Rechteckige Legende 4"/>
          <p:cNvSpPr/>
          <p:nvPr/>
        </p:nvSpPr>
        <p:spPr>
          <a:xfrm>
            <a:off x="5049983" y="4426528"/>
            <a:ext cx="6255328" cy="2098963"/>
          </a:xfrm>
          <a:prstGeom prst="wedgeRectCallout">
            <a:avLst>
              <a:gd name="adj1" fmla="val 51336"/>
              <a:gd name="adj2" fmla="val -1472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…at the roots of most value chains</a:t>
            </a:r>
            <a:endParaRPr lang="de-DE" sz="3200" dirty="0"/>
          </a:p>
          <a:p>
            <a:pPr algn="ctr"/>
            <a:r>
              <a:rPr lang="en-US" sz="3200" dirty="0"/>
              <a:t>e.g. plastics in Europe:</a:t>
            </a:r>
          </a:p>
          <a:p>
            <a:pPr algn="ctr"/>
            <a:r>
              <a:rPr lang="de-DE" sz="3200" dirty="0"/>
              <a:t> 46,4 Mio. t</a:t>
            </a:r>
          </a:p>
        </p:txBody>
      </p:sp>
    </p:spTree>
    <p:extLst>
      <p:ext uri="{BB962C8B-B14F-4D97-AF65-F5344CB8AC3E}">
        <p14:creationId xmlns:p14="http://schemas.microsoft.com/office/powerpoint/2010/main" val="15826695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descr="Bohrinsel.jpg"/>
          <p:cNvPicPr>
            <a:picLocks noChangeAspect="1"/>
          </p:cNvPicPr>
          <p:nvPr/>
        </p:nvPicPr>
        <p:blipFill>
          <a:blip r:embed="rId3" cstate="print"/>
          <a:stretch>
            <a:fillRect/>
          </a:stretch>
        </p:blipFill>
        <p:spPr>
          <a:xfrm>
            <a:off x="3283534" y="2194560"/>
            <a:ext cx="4437375" cy="3254400"/>
          </a:xfrm>
          <a:prstGeom prst="rect">
            <a:avLst/>
          </a:prstGeom>
        </p:spPr>
      </p:pic>
      <p:pic>
        <p:nvPicPr>
          <p:cNvPr id="4" name="Grafik 3" descr="Fotolia_63547576_M.jpg"/>
          <p:cNvPicPr>
            <a:picLocks noChangeAspect="1"/>
          </p:cNvPicPr>
          <p:nvPr/>
        </p:nvPicPr>
        <p:blipFill>
          <a:blip r:embed="rId4" cstate="print"/>
          <a:stretch>
            <a:fillRect/>
          </a:stretch>
        </p:blipFill>
        <p:spPr>
          <a:xfrm>
            <a:off x="7530226" y="2193379"/>
            <a:ext cx="4883046" cy="3254400"/>
          </a:xfrm>
          <a:prstGeom prst="rect">
            <a:avLst/>
          </a:prstGeom>
        </p:spPr>
      </p:pic>
      <p:pic>
        <p:nvPicPr>
          <p:cNvPr id="5" name="Grafik 4" descr="Fotolia_48561032_M.jpg"/>
          <p:cNvPicPr>
            <a:picLocks noChangeAspect="1"/>
          </p:cNvPicPr>
          <p:nvPr/>
        </p:nvPicPr>
        <p:blipFill>
          <a:blip r:embed="rId5" cstate="print"/>
          <a:stretch>
            <a:fillRect/>
          </a:stretch>
        </p:blipFill>
        <p:spPr>
          <a:xfrm>
            <a:off x="-935182" y="2193398"/>
            <a:ext cx="4883727" cy="3254854"/>
          </a:xfrm>
          <a:prstGeom prst="rect">
            <a:avLst/>
          </a:prstGeom>
        </p:spPr>
      </p:pic>
      <p:sp>
        <p:nvSpPr>
          <p:cNvPr id="6" name="Titel 1"/>
          <p:cNvSpPr>
            <a:spLocks noGrp="1"/>
          </p:cNvSpPr>
          <p:nvPr>
            <p:ph type="title"/>
          </p:nvPr>
        </p:nvSpPr>
        <p:spPr>
          <a:xfrm>
            <a:off x="838200" y="676853"/>
            <a:ext cx="10515600" cy="1325563"/>
          </a:xfrm>
        </p:spPr>
        <p:txBody>
          <a:bodyPr/>
          <a:lstStyle/>
          <a:p>
            <a:r>
              <a:rPr lang="en-US" b="1" dirty="0">
                <a:solidFill>
                  <a:srgbClr val="1F4E79"/>
                </a:solidFill>
              </a:rPr>
              <a:t>Fossil carbon sources</a:t>
            </a:r>
          </a:p>
        </p:txBody>
      </p:sp>
    </p:spTree>
    <p:extLst>
      <p:ext uri="{BB962C8B-B14F-4D97-AF65-F5344CB8AC3E}">
        <p14:creationId xmlns:p14="http://schemas.microsoft.com/office/powerpoint/2010/main" val="1957280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descr="Fotolia_71231821_M.jpg"/>
          <p:cNvPicPr>
            <a:picLocks noChangeAspect="1"/>
          </p:cNvPicPr>
          <p:nvPr/>
        </p:nvPicPr>
        <p:blipFill>
          <a:blip r:embed="rId3" cstate="print"/>
          <a:stretch>
            <a:fillRect/>
          </a:stretch>
        </p:blipFill>
        <p:spPr>
          <a:xfrm>
            <a:off x="-13252" y="410812"/>
            <a:ext cx="7048639" cy="2203772"/>
          </a:xfrm>
          <a:prstGeom prst="rect">
            <a:avLst/>
          </a:prstGeom>
        </p:spPr>
      </p:pic>
      <p:pic>
        <p:nvPicPr>
          <p:cNvPr id="10" name="Grafik 9" descr="Fotolia_193818287_M.jpg"/>
          <p:cNvPicPr>
            <a:picLocks noChangeAspect="1"/>
          </p:cNvPicPr>
          <p:nvPr/>
        </p:nvPicPr>
        <p:blipFill>
          <a:blip r:embed="rId4" cstate="print"/>
          <a:stretch>
            <a:fillRect/>
          </a:stretch>
        </p:blipFill>
        <p:spPr>
          <a:xfrm>
            <a:off x="0" y="2554711"/>
            <a:ext cx="7036904" cy="3958737"/>
          </a:xfrm>
          <a:prstGeom prst="rect">
            <a:avLst/>
          </a:prstGeom>
        </p:spPr>
      </p:pic>
      <p:sp>
        <p:nvSpPr>
          <p:cNvPr id="12" name="Textfeld 11"/>
          <p:cNvSpPr txBox="1"/>
          <p:nvPr/>
        </p:nvSpPr>
        <p:spPr>
          <a:xfrm>
            <a:off x="7659757" y="2319125"/>
            <a:ext cx="4320209" cy="2400657"/>
          </a:xfrm>
          <a:prstGeom prst="rect">
            <a:avLst/>
          </a:prstGeom>
          <a:noFill/>
        </p:spPr>
        <p:txBody>
          <a:bodyPr wrap="square" rtlCol="0">
            <a:spAutoFit/>
          </a:bodyPr>
          <a:lstStyle/>
          <a:p>
            <a:r>
              <a:rPr lang="en-US" sz="4400" b="1" dirty="0">
                <a:solidFill>
                  <a:srgbClr val="1F4E79"/>
                </a:solidFill>
                <a:latin typeface="+mj-lt"/>
                <a:ea typeface="+mj-ea"/>
                <a:cs typeface="+mj-cs"/>
              </a:rPr>
              <a:t>…the whole industry cannot be electrified, yet. </a:t>
            </a:r>
          </a:p>
          <a:p>
            <a:endParaRPr lang="de-DE" dirty="0"/>
          </a:p>
        </p:txBody>
      </p:sp>
    </p:spTree>
    <p:extLst>
      <p:ext uri="{BB962C8B-B14F-4D97-AF65-F5344CB8AC3E}">
        <p14:creationId xmlns:p14="http://schemas.microsoft.com/office/powerpoint/2010/main" val="300899697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Trinomics.png"/>
          <p:cNvPicPr>
            <a:picLocks noChangeAspect="1"/>
          </p:cNvPicPr>
          <p:nvPr/>
        </p:nvPicPr>
        <p:blipFill>
          <a:blip r:embed="rId3" cstate="print"/>
          <a:stretch>
            <a:fillRect/>
          </a:stretch>
        </p:blipFill>
        <p:spPr>
          <a:xfrm>
            <a:off x="4580843" y="2786061"/>
            <a:ext cx="3552825" cy="1285875"/>
          </a:xfrm>
          <a:prstGeom prst="rect">
            <a:avLst/>
          </a:prstGeom>
        </p:spPr>
      </p:pic>
      <p:pic>
        <p:nvPicPr>
          <p:cNvPr id="13" name="Grafik 12" descr="University of Sheffield.png"/>
          <p:cNvPicPr>
            <a:picLocks noChangeAspect="1"/>
          </p:cNvPicPr>
          <p:nvPr/>
        </p:nvPicPr>
        <p:blipFill>
          <a:blip r:embed="rId4" cstate="print"/>
          <a:stretch>
            <a:fillRect/>
          </a:stretch>
        </p:blipFill>
        <p:spPr>
          <a:xfrm>
            <a:off x="8520109" y="2752725"/>
            <a:ext cx="3381375" cy="1352550"/>
          </a:xfrm>
          <a:prstGeom prst="rect">
            <a:avLst/>
          </a:prstGeom>
        </p:spPr>
      </p:pic>
      <p:pic>
        <p:nvPicPr>
          <p:cNvPr id="16" name="Grafik 15" descr="DEC_RGB.png"/>
          <p:cNvPicPr>
            <a:picLocks noChangeAspect="1"/>
          </p:cNvPicPr>
          <p:nvPr/>
        </p:nvPicPr>
        <p:blipFill>
          <a:blip r:embed="rId5" cstate="print"/>
          <a:stretch>
            <a:fillRect/>
          </a:stretch>
        </p:blipFill>
        <p:spPr>
          <a:xfrm>
            <a:off x="636086" y="3045771"/>
            <a:ext cx="3474000" cy="810000"/>
          </a:xfrm>
          <a:prstGeom prst="rect">
            <a:avLst/>
          </a:prstGeom>
        </p:spPr>
      </p:pic>
      <p:sp>
        <p:nvSpPr>
          <p:cNvPr id="17" name="Textfeld 16"/>
          <p:cNvSpPr txBox="1"/>
          <p:nvPr/>
        </p:nvSpPr>
        <p:spPr>
          <a:xfrm>
            <a:off x="716832" y="4711641"/>
            <a:ext cx="10845421" cy="1231106"/>
          </a:xfrm>
          <a:prstGeom prst="rect">
            <a:avLst/>
          </a:prstGeom>
          <a:noFill/>
        </p:spPr>
        <p:txBody>
          <a:bodyPr wrap="square" rtlCol="0">
            <a:spAutoFit/>
          </a:bodyPr>
          <a:lstStyle/>
          <a:p>
            <a:pPr lvl="0" algn="ctr"/>
            <a:r>
              <a:rPr lang="en-US" sz="2800" b="1" kern="0" dirty="0"/>
              <a:t>Evaluation of the potential use of CO</a:t>
            </a:r>
            <a:r>
              <a:rPr lang="en-US" sz="2800" b="1" kern="0" baseline="-25000" dirty="0"/>
              <a:t>2</a:t>
            </a:r>
            <a:r>
              <a:rPr lang="en-US" sz="2800" b="1" kern="0" dirty="0"/>
              <a:t>/CO and non-conventional fossil natural resources as feedstock for the process industry in Europe</a:t>
            </a:r>
          </a:p>
          <a:p>
            <a:endParaRPr lang="de-DE" dirty="0"/>
          </a:p>
        </p:txBody>
      </p:sp>
      <p:sp>
        <p:nvSpPr>
          <p:cNvPr id="18" name="Textfeld 17"/>
          <p:cNvSpPr txBox="1"/>
          <p:nvPr/>
        </p:nvSpPr>
        <p:spPr>
          <a:xfrm>
            <a:off x="825689" y="1075815"/>
            <a:ext cx="10845421" cy="1661993"/>
          </a:xfrm>
          <a:prstGeom prst="rect">
            <a:avLst/>
          </a:prstGeom>
          <a:noFill/>
        </p:spPr>
        <p:txBody>
          <a:bodyPr wrap="square" rtlCol="0">
            <a:spAutoFit/>
          </a:bodyPr>
          <a:lstStyle/>
          <a:p>
            <a:pPr lvl="0" algn="ctr"/>
            <a:r>
              <a:rPr lang="en-US" sz="2800" b="1" kern="0" dirty="0"/>
              <a:t>HORIZON 2020 SPIRE Project</a:t>
            </a:r>
          </a:p>
          <a:p>
            <a:pPr lvl="0" algn="ctr"/>
            <a:r>
              <a:rPr lang="en-US" sz="2800" kern="0" dirty="0"/>
              <a:t>Coordination and Support Action</a:t>
            </a:r>
          </a:p>
          <a:p>
            <a:pPr lvl="0" algn="ctr"/>
            <a:r>
              <a:rPr lang="en-US" sz="2800" kern="0" dirty="0"/>
              <a:t>2016 – 2018 </a:t>
            </a:r>
          </a:p>
          <a:p>
            <a:endParaRPr lang="de-DE" dirty="0"/>
          </a:p>
        </p:txBody>
      </p:sp>
    </p:spTree>
    <p:extLst>
      <p:ext uri="{BB962C8B-B14F-4D97-AF65-F5344CB8AC3E}">
        <p14:creationId xmlns:p14="http://schemas.microsoft.com/office/powerpoint/2010/main" val="1957280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4959"/>
            <a:ext cx="10515600" cy="1325563"/>
          </a:xfrm>
        </p:spPr>
        <p:txBody>
          <a:bodyPr>
            <a:normAutofit/>
          </a:bodyPr>
          <a:lstStyle/>
          <a:p>
            <a:r>
              <a:rPr lang="nl-NL" b="1" dirty="0">
                <a:solidFill>
                  <a:srgbClr val="1F4E79"/>
                </a:solidFill>
              </a:rPr>
              <a:t>Introduction - CarbonNext</a:t>
            </a:r>
            <a:endParaRPr lang="en-GB" b="1" dirty="0">
              <a:solidFill>
                <a:srgbClr val="1F4E79"/>
              </a:solidFill>
            </a:endParaRPr>
          </a:p>
        </p:txBody>
      </p:sp>
      <p:sp>
        <p:nvSpPr>
          <p:cNvPr id="5" name="Abgerundetes Rechteck 4"/>
          <p:cNvSpPr/>
          <p:nvPr/>
        </p:nvSpPr>
        <p:spPr>
          <a:xfrm>
            <a:off x="1205346" y="1724888"/>
            <a:ext cx="2743200" cy="13508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Carbon </a:t>
            </a:r>
            <a:r>
              <a:rPr lang="en-US" b="1" dirty="0"/>
              <a:t>sources</a:t>
            </a:r>
          </a:p>
        </p:txBody>
      </p:sp>
      <p:sp>
        <p:nvSpPr>
          <p:cNvPr id="6" name="Abgerundetes Rechteck 5"/>
          <p:cNvSpPr/>
          <p:nvPr/>
        </p:nvSpPr>
        <p:spPr>
          <a:xfrm>
            <a:off x="4682839" y="1711034"/>
            <a:ext cx="2743200" cy="13508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Value chains</a:t>
            </a:r>
          </a:p>
          <a:p>
            <a:pPr algn="ctr"/>
            <a:r>
              <a:rPr lang="en-US" dirty="0"/>
              <a:t>Products and processes </a:t>
            </a:r>
          </a:p>
          <a:p>
            <a:pPr algn="ctr"/>
            <a:r>
              <a:rPr lang="en-US" dirty="0"/>
              <a:t>Industrial symbiosis </a:t>
            </a:r>
          </a:p>
        </p:txBody>
      </p:sp>
      <p:sp>
        <p:nvSpPr>
          <p:cNvPr id="7" name="Abgerundetes Rechteck 6"/>
          <p:cNvSpPr/>
          <p:nvPr/>
        </p:nvSpPr>
        <p:spPr>
          <a:xfrm>
            <a:off x="8091114" y="1711032"/>
            <a:ext cx="2743200" cy="13508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Capture and conditioning </a:t>
            </a:r>
          </a:p>
        </p:txBody>
      </p:sp>
      <p:sp>
        <p:nvSpPr>
          <p:cNvPr id="10" name="Abgerundetes Rechteck 9"/>
          <p:cNvSpPr/>
          <p:nvPr/>
        </p:nvSpPr>
        <p:spPr>
          <a:xfrm>
            <a:off x="3415134" y="3415142"/>
            <a:ext cx="5417127" cy="1094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Most relevant products and processes</a:t>
            </a:r>
          </a:p>
        </p:txBody>
      </p:sp>
      <p:sp>
        <p:nvSpPr>
          <p:cNvPr id="11" name="Abgerundetes Rechteck 10"/>
          <p:cNvSpPr/>
          <p:nvPr/>
        </p:nvSpPr>
        <p:spPr>
          <a:xfrm>
            <a:off x="1191490" y="4953024"/>
            <a:ext cx="2743200" cy="13508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Business model and economics</a:t>
            </a:r>
          </a:p>
        </p:txBody>
      </p:sp>
      <p:sp>
        <p:nvSpPr>
          <p:cNvPr id="12" name="Abgerundetes Rechteck 11"/>
          <p:cNvSpPr/>
          <p:nvPr/>
        </p:nvSpPr>
        <p:spPr>
          <a:xfrm>
            <a:off x="4668983" y="4939170"/>
            <a:ext cx="2743200" cy="13508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Economic potential and environmental impact</a:t>
            </a:r>
            <a:endParaRPr lang="en-US" dirty="0"/>
          </a:p>
        </p:txBody>
      </p:sp>
      <p:sp>
        <p:nvSpPr>
          <p:cNvPr id="13" name="Abgerundetes Rechteck 12"/>
          <p:cNvSpPr/>
          <p:nvPr/>
        </p:nvSpPr>
        <p:spPr>
          <a:xfrm>
            <a:off x="8077258" y="4939168"/>
            <a:ext cx="2743200" cy="13508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Carbon efficiency and LCA</a:t>
            </a:r>
          </a:p>
        </p:txBody>
      </p:sp>
      <p:sp>
        <p:nvSpPr>
          <p:cNvPr id="14" name="Abgerundetes Rechteck 13"/>
          <p:cNvSpPr/>
          <p:nvPr/>
        </p:nvSpPr>
        <p:spPr>
          <a:xfrm>
            <a:off x="457202" y="1350818"/>
            <a:ext cx="11242964" cy="5444836"/>
          </a:xfrm>
          <a:prstGeom prst="roundRect">
            <a:avLst/>
          </a:prstGeom>
          <a:solidFill>
            <a:schemeClr val="accent6">
              <a:lumMod val="75000"/>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FF0000"/>
                </a:solidFill>
              </a:rPr>
              <a:t>Framework conditions</a:t>
            </a:r>
          </a:p>
          <a:p>
            <a:pPr algn="ctr"/>
            <a:endParaRPr lang="en-US" sz="3600" b="1" dirty="0">
              <a:solidFill>
                <a:srgbClr val="FF0000"/>
              </a:solidFill>
            </a:endParaRPr>
          </a:p>
          <a:p>
            <a:pPr algn="ctr"/>
            <a:r>
              <a:rPr lang="en-US" sz="3600" b="1" dirty="0">
                <a:solidFill>
                  <a:srgbClr val="FF0000"/>
                </a:solidFill>
              </a:rPr>
              <a:t>Acceptance and awareness</a:t>
            </a:r>
          </a:p>
          <a:p>
            <a:pPr algn="ctr"/>
            <a:endParaRPr lang="en-US" sz="3600" b="1" dirty="0">
              <a:solidFill>
                <a:srgbClr val="FF0000"/>
              </a:solidFill>
            </a:endParaRPr>
          </a:p>
          <a:p>
            <a:pPr algn="ctr"/>
            <a:r>
              <a:rPr lang="en-US" sz="3600" b="1" dirty="0">
                <a:solidFill>
                  <a:srgbClr val="FF0000"/>
                </a:solidFill>
              </a:rPr>
              <a:t>Price and availability</a:t>
            </a:r>
          </a:p>
          <a:p>
            <a:pPr algn="ctr"/>
            <a:endParaRPr lang="en-US" sz="3600" b="1" dirty="0">
              <a:solidFill>
                <a:srgbClr val="FF0000"/>
              </a:solidFill>
            </a:endParaRPr>
          </a:p>
          <a:p>
            <a:pPr algn="ctr"/>
            <a:r>
              <a:rPr lang="en-US" sz="3600" b="1" dirty="0">
                <a:solidFill>
                  <a:srgbClr val="FF0000"/>
                </a:solidFill>
              </a:rPr>
              <a:t>Game changers</a:t>
            </a:r>
            <a:endParaRPr lang="en-US" sz="2800" b="1" dirty="0">
              <a:solidFill>
                <a:srgbClr val="FF0000"/>
              </a:solidFill>
            </a:endParaRPr>
          </a:p>
        </p:txBody>
      </p:sp>
      <p:sp>
        <p:nvSpPr>
          <p:cNvPr id="15" name="Abgerundetes Rechteck 14"/>
          <p:cNvSpPr/>
          <p:nvPr/>
        </p:nvSpPr>
        <p:spPr>
          <a:xfrm>
            <a:off x="3865418" y="2718804"/>
            <a:ext cx="4260273" cy="27016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t>Best practice examples </a:t>
            </a:r>
          </a:p>
        </p:txBody>
      </p:sp>
    </p:spTree>
    <p:extLst>
      <p:ext uri="{BB962C8B-B14F-4D97-AF65-F5344CB8AC3E}">
        <p14:creationId xmlns:p14="http://schemas.microsoft.com/office/powerpoint/2010/main" val="195728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4">
                                            <p:bg/>
                                          </p:spTgt>
                                        </p:tgtEl>
                                        <p:attrNameLst>
                                          <p:attrName>style.visibility</p:attrName>
                                        </p:attrNameLst>
                                      </p:cBhvr>
                                      <p:to>
                                        <p:strVal val="visible"/>
                                      </p:to>
                                    </p:set>
                                    <p:animEffect transition="in" filter="blinds(horizontal)">
                                      <p:cBhvr>
                                        <p:cTn id="42" dur="500"/>
                                        <p:tgtEl>
                                          <p:spTgt spid="14">
                                            <p:bg/>
                                          </p:spTgt>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Effect transition="in" filter="blinds(horizontal)">
                                      <p:cBhvr>
                                        <p:cTn id="45" dur="500"/>
                                        <p:tgtEl>
                                          <p:spTgt spid="14">
                                            <p:txEl>
                                              <p:pRg st="0" end="0"/>
                                            </p:txEl>
                                          </p:spTgt>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4">
                                            <p:txEl>
                                              <p:pRg st="2" end="2"/>
                                            </p:txEl>
                                          </p:spTgt>
                                        </p:tgtEl>
                                        <p:attrNameLst>
                                          <p:attrName>style.visibility</p:attrName>
                                        </p:attrNameLst>
                                      </p:cBhvr>
                                      <p:to>
                                        <p:strVal val="visible"/>
                                      </p:to>
                                    </p:set>
                                    <p:animEffect transition="in" filter="blinds(horizontal)">
                                      <p:cBhvr>
                                        <p:cTn id="48" dur="500"/>
                                        <p:tgtEl>
                                          <p:spTgt spid="14">
                                            <p:txEl>
                                              <p:pRg st="2" end="2"/>
                                            </p:txEl>
                                          </p:spTgt>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14">
                                            <p:txEl>
                                              <p:pRg st="4" end="4"/>
                                            </p:txEl>
                                          </p:spTgt>
                                        </p:tgtEl>
                                        <p:attrNameLst>
                                          <p:attrName>style.visibility</p:attrName>
                                        </p:attrNameLst>
                                      </p:cBhvr>
                                      <p:to>
                                        <p:strVal val="visible"/>
                                      </p:to>
                                    </p:set>
                                    <p:animEffect transition="in" filter="blinds(horizontal)">
                                      <p:cBhvr>
                                        <p:cTn id="51" dur="500"/>
                                        <p:tgtEl>
                                          <p:spTgt spid="14">
                                            <p:txEl>
                                              <p:pRg st="4" end="4"/>
                                            </p:txEl>
                                          </p:spTgt>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14">
                                            <p:txEl>
                                              <p:pRg st="6" end="6"/>
                                            </p:txEl>
                                          </p:spTgt>
                                        </p:tgtEl>
                                        <p:attrNameLst>
                                          <p:attrName>style.visibility</p:attrName>
                                        </p:attrNameLst>
                                      </p:cBhvr>
                                      <p:to>
                                        <p:strVal val="visible"/>
                                      </p:to>
                                    </p:set>
                                    <p:animEffect transition="in" filter="blinds(horizontal)">
                                      <p:cBhvr>
                                        <p:cTn id="54" dur="500"/>
                                        <p:tgtEl>
                                          <p:spTgt spid="14">
                                            <p:txEl>
                                              <p:pRg st="6" end="6"/>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2000"/>
                                        <p:tgtEl>
                                          <p:spTgt spid="14">
                                            <p:txEl>
                                              <p:pRg st="0" end="0"/>
                                            </p:txEl>
                                          </p:spTgt>
                                        </p:tgtEl>
                                      </p:cBhvr>
                                    </p:animEffect>
                                    <p:set>
                                      <p:cBhvr>
                                        <p:cTn id="59" dur="1" fill="hold">
                                          <p:stCondLst>
                                            <p:cond delay="1999"/>
                                          </p:stCondLst>
                                        </p:cTn>
                                        <p:tgtEl>
                                          <p:spTgt spid="14">
                                            <p:txEl>
                                              <p:pRg st="0" end="0"/>
                                            </p:txEl>
                                          </p:spTgt>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2000"/>
                                        <p:tgtEl>
                                          <p:spTgt spid="14">
                                            <p:txEl>
                                              <p:pRg st="2" end="2"/>
                                            </p:txEl>
                                          </p:spTgt>
                                        </p:tgtEl>
                                      </p:cBhvr>
                                    </p:animEffect>
                                    <p:set>
                                      <p:cBhvr>
                                        <p:cTn id="62" dur="1" fill="hold">
                                          <p:stCondLst>
                                            <p:cond delay="1999"/>
                                          </p:stCondLst>
                                        </p:cTn>
                                        <p:tgtEl>
                                          <p:spTgt spid="14">
                                            <p:txEl>
                                              <p:pRg st="2" end="2"/>
                                            </p:txEl>
                                          </p:spTgt>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2000"/>
                                        <p:tgtEl>
                                          <p:spTgt spid="14">
                                            <p:txEl>
                                              <p:pRg st="4" end="4"/>
                                            </p:txEl>
                                          </p:spTgt>
                                        </p:tgtEl>
                                      </p:cBhvr>
                                    </p:animEffect>
                                    <p:set>
                                      <p:cBhvr>
                                        <p:cTn id="65" dur="1" fill="hold">
                                          <p:stCondLst>
                                            <p:cond delay="1999"/>
                                          </p:stCondLst>
                                        </p:cTn>
                                        <p:tgtEl>
                                          <p:spTgt spid="14">
                                            <p:txEl>
                                              <p:pRg st="4" end="4"/>
                                            </p:txEl>
                                          </p:spTgt>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2000"/>
                                        <p:tgtEl>
                                          <p:spTgt spid="14">
                                            <p:txEl>
                                              <p:pRg st="6" end="6"/>
                                            </p:txEl>
                                          </p:spTgt>
                                        </p:tgtEl>
                                      </p:cBhvr>
                                    </p:animEffect>
                                    <p:set>
                                      <p:cBhvr>
                                        <p:cTn id="68" dur="1" fill="hold">
                                          <p:stCondLst>
                                            <p:cond delay="1999"/>
                                          </p:stCondLst>
                                        </p:cTn>
                                        <p:tgtEl>
                                          <p:spTgt spid="14">
                                            <p:txEl>
                                              <p:pRg st="6" end="6"/>
                                            </p:txEl>
                                          </p:spTgt>
                                        </p:tgtEl>
                                        <p:attrNameLst>
                                          <p:attrName>style.visibility</p:attrName>
                                        </p:attrNameLst>
                                      </p:cBhvr>
                                      <p:to>
                                        <p:strVal val="hidden"/>
                                      </p:to>
                                    </p:set>
                                  </p:childTnLst>
                                </p:cTn>
                              </p:par>
                              <p:par>
                                <p:cTn id="69" presetID="3" presetClass="entr" presetSubtype="1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blinds(horizontal)">
                                      <p:cBhvr>
                                        <p:cTn id="7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animBg="1"/>
      <p:bldP spid="11" grpId="0" animBg="1"/>
      <p:bldP spid="12" grpId="0" animBg="1"/>
      <p:bldP spid="13" grpId="0" animBg="1"/>
      <p:bldP spid="14" grpId="0" uiExpand="1" build="allAtOnce"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321241500"/>
              </p:ext>
            </p:extLst>
          </p:nvPr>
        </p:nvGraphicFramePr>
        <p:xfrm>
          <a:off x="579863" y="2148634"/>
          <a:ext cx="6490010" cy="4236720"/>
        </p:xfrm>
        <a:graphic>
          <a:graphicData uri="http://schemas.openxmlformats.org/drawingml/2006/table">
            <a:tbl>
              <a:tblPr firstRow="1" bandRow="1">
                <a:tableStyleId>{5C22544A-7EE6-4342-B048-85BDC9FD1C3A}</a:tableStyleId>
              </a:tblPr>
              <a:tblGrid>
                <a:gridCol w="6490010">
                  <a:extLst>
                    <a:ext uri="{9D8B030D-6E8A-4147-A177-3AD203B41FA5}">
                      <a16:colId xmlns:a16="http://schemas.microsoft.com/office/drawing/2014/main" val="20000"/>
                    </a:ext>
                  </a:extLst>
                </a:gridCol>
              </a:tblGrid>
              <a:tr h="323073">
                <a:tc>
                  <a:txBody>
                    <a:bodyPr/>
                    <a:lstStyle/>
                    <a:p>
                      <a:pPr marL="0" algn="ctr" defTabSz="914400" rtl="0" eaLnBrk="1" latinLnBrk="0" hangingPunct="1"/>
                      <a:r>
                        <a:rPr lang="en-US" sz="3200" i="1" noProof="0" dirty="0"/>
                        <a:t>“Unconventional”</a:t>
                      </a:r>
                      <a:r>
                        <a:rPr lang="en-US" sz="3200" noProof="0" dirty="0"/>
                        <a:t> carbon sources?</a:t>
                      </a:r>
                      <a:endParaRPr lang="en-US" sz="3200" kern="1200" noProof="0" dirty="0">
                        <a:solidFill>
                          <a:schemeClr val="dk1"/>
                        </a:solidFill>
                        <a:latin typeface="+mn-lt"/>
                        <a:ea typeface="+mn-ea"/>
                        <a:cs typeface="+mn-cs"/>
                      </a:endParaRPr>
                    </a:p>
                  </a:txBody>
                  <a:tcPr marL="121920" marR="121920"/>
                </a:tc>
                <a:extLst>
                  <a:ext uri="{0D108BD9-81ED-4DB2-BD59-A6C34878D82A}">
                    <a16:rowId xmlns:a16="http://schemas.microsoft.com/office/drawing/2014/main" val="10000"/>
                  </a:ext>
                </a:extLst>
              </a:tr>
              <a:tr h="370840">
                <a:tc>
                  <a:txBody>
                    <a:bodyPr/>
                    <a:lstStyle/>
                    <a:p>
                      <a:pPr algn="ctr"/>
                      <a:r>
                        <a:rPr lang="en-US" sz="2400" noProof="0" dirty="0"/>
                        <a:t>CO</a:t>
                      </a:r>
                      <a:r>
                        <a:rPr lang="en-US" sz="2400" baseline="-25000" noProof="0" dirty="0"/>
                        <a:t>2</a:t>
                      </a:r>
                    </a:p>
                  </a:txBody>
                  <a:tcPr marL="121920" marR="121920"/>
                </a:tc>
                <a:extLst>
                  <a:ext uri="{0D108BD9-81ED-4DB2-BD59-A6C34878D82A}">
                    <a16:rowId xmlns:a16="http://schemas.microsoft.com/office/drawing/2014/main" val="10001"/>
                  </a:ext>
                </a:extLst>
              </a:tr>
              <a:tr h="370840">
                <a:tc>
                  <a:txBody>
                    <a:bodyPr/>
                    <a:lstStyle/>
                    <a:p>
                      <a:pPr algn="ctr"/>
                      <a:r>
                        <a:rPr lang="en-US" sz="2400" noProof="0" dirty="0"/>
                        <a:t>CO</a:t>
                      </a:r>
                    </a:p>
                  </a:txBody>
                  <a:tcPr marL="121920" marR="121920"/>
                </a:tc>
                <a:extLst>
                  <a:ext uri="{0D108BD9-81ED-4DB2-BD59-A6C34878D82A}">
                    <a16:rowId xmlns:a16="http://schemas.microsoft.com/office/drawing/2014/main" val="10002"/>
                  </a:ext>
                </a:extLst>
              </a:tr>
              <a:tr h="370840">
                <a:tc>
                  <a:txBody>
                    <a:bodyPr/>
                    <a:lstStyle/>
                    <a:p>
                      <a:pPr algn="ctr"/>
                      <a:r>
                        <a:rPr lang="en-US" sz="2400" noProof="0" dirty="0"/>
                        <a:t>Shale</a:t>
                      </a:r>
                      <a:r>
                        <a:rPr lang="en-US" sz="2400" baseline="0" noProof="0" dirty="0"/>
                        <a:t> gas</a:t>
                      </a:r>
                      <a:endParaRPr lang="en-US" sz="2400" noProof="0" dirty="0"/>
                    </a:p>
                  </a:txBody>
                  <a:tcPr marL="121920" marR="121920"/>
                </a:tc>
                <a:extLst>
                  <a:ext uri="{0D108BD9-81ED-4DB2-BD59-A6C34878D82A}">
                    <a16:rowId xmlns:a16="http://schemas.microsoft.com/office/drawing/2014/main" val="10003"/>
                  </a:ext>
                </a:extLst>
              </a:tr>
              <a:tr h="370840">
                <a:tc>
                  <a:txBody>
                    <a:bodyPr/>
                    <a:lstStyle/>
                    <a:p>
                      <a:pPr algn="ctr"/>
                      <a:r>
                        <a:rPr lang="en-US" sz="2400" noProof="0" dirty="0"/>
                        <a:t>Heavy oil</a:t>
                      </a:r>
                    </a:p>
                  </a:txBody>
                  <a:tcPr marL="121920" marR="121920"/>
                </a:tc>
                <a:extLst>
                  <a:ext uri="{0D108BD9-81ED-4DB2-BD59-A6C34878D82A}">
                    <a16:rowId xmlns:a16="http://schemas.microsoft.com/office/drawing/2014/main" val="10004"/>
                  </a:ext>
                </a:extLst>
              </a:tr>
              <a:tr h="370840">
                <a:tc>
                  <a:txBody>
                    <a:bodyPr/>
                    <a:lstStyle/>
                    <a:p>
                      <a:pPr algn="ctr"/>
                      <a:r>
                        <a:rPr lang="en-US" sz="2400" noProof="0" dirty="0"/>
                        <a:t>Oil shale</a:t>
                      </a:r>
                    </a:p>
                  </a:txBody>
                  <a:tcPr marL="121920" marR="121920"/>
                </a:tc>
                <a:extLst>
                  <a:ext uri="{0D108BD9-81ED-4DB2-BD59-A6C34878D82A}">
                    <a16:rowId xmlns:a16="http://schemas.microsoft.com/office/drawing/2014/main" val="10005"/>
                  </a:ext>
                </a:extLst>
              </a:tr>
              <a:tr h="370840">
                <a:tc>
                  <a:txBody>
                    <a:bodyPr/>
                    <a:lstStyle/>
                    <a:p>
                      <a:pPr algn="ctr"/>
                      <a:r>
                        <a:rPr lang="en-US" sz="2400" noProof="0" dirty="0"/>
                        <a:t>Light tight oil</a:t>
                      </a:r>
                    </a:p>
                  </a:txBody>
                  <a:tcPr marL="121920" marR="121920"/>
                </a:tc>
                <a:extLst>
                  <a:ext uri="{0D108BD9-81ED-4DB2-BD59-A6C34878D82A}">
                    <a16:rowId xmlns:a16="http://schemas.microsoft.com/office/drawing/2014/main" val="10006"/>
                  </a:ext>
                </a:extLst>
              </a:tr>
              <a:tr h="370840">
                <a:tc>
                  <a:txBody>
                    <a:bodyPr/>
                    <a:lstStyle/>
                    <a:p>
                      <a:pPr algn="ctr"/>
                      <a:r>
                        <a:rPr lang="en-US" sz="2400" noProof="0" dirty="0"/>
                        <a:t>Tight gas</a:t>
                      </a:r>
                    </a:p>
                  </a:txBody>
                  <a:tcPr marL="121920" marR="121920"/>
                </a:tc>
                <a:extLst>
                  <a:ext uri="{0D108BD9-81ED-4DB2-BD59-A6C34878D82A}">
                    <a16:rowId xmlns:a16="http://schemas.microsoft.com/office/drawing/2014/main" val="10007"/>
                  </a:ext>
                </a:extLst>
              </a:tr>
              <a:tr h="370840">
                <a:tc>
                  <a:txBody>
                    <a:bodyPr/>
                    <a:lstStyle/>
                    <a:p>
                      <a:pPr algn="ctr"/>
                      <a:r>
                        <a:rPr lang="en-US" sz="2400" noProof="0" dirty="0"/>
                        <a:t>…</a:t>
                      </a:r>
                    </a:p>
                  </a:txBody>
                  <a:tcPr marL="121920" marR="121920"/>
                </a:tc>
                <a:extLst>
                  <a:ext uri="{0D108BD9-81ED-4DB2-BD59-A6C34878D82A}">
                    <a16:rowId xmlns:a16="http://schemas.microsoft.com/office/drawing/2014/main" val="10008"/>
                  </a:ext>
                </a:extLst>
              </a:tr>
            </a:tbl>
          </a:graphicData>
        </a:graphic>
      </p:graphicFrame>
      <p:pic>
        <p:nvPicPr>
          <p:cNvPr id="7" name="Grafik 6" descr="CO2 Quelle.jpg"/>
          <p:cNvPicPr>
            <a:picLocks noChangeAspect="1"/>
          </p:cNvPicPr>
          <p:nvPr/>
        </p:nvPicPr>
        <p:blipFill>
          <a:blip r:embed="rId3" cstate="print"/>
          <a:stretch>
            <a:fillRect/>
          </a:stretch>
        </p:blipFill>
        <p:spPr>
          <a:xfrm>
            <a:off x="7836971" y="1079699"/>
            <a:ext cx="2943548" cy="1279695"/>
          </a:xfrm>
          <a:prstGeom prst="rect">
            <a:avLst/>
          </a:prstGeom>
        </p:spPr>
      </p:pic>
      <p:pic>
        <p:nvPicPr>
          <p:cNvPr id="8" name="Grafik 7" descr="CO steel production.jpg"/>
          <p:cNvPicPr>
            <a:picLocks noChangeAspect="1"/>
          </p:cNvPicPr>
          <p:nvPr/>
        </p:nvPicPr>
        <p:blipFill>
          <a:blip r:embed="rId4" cstate="print"/>
          <a:stretch>
            <a:fillRect/>
          </a:stretch>
        </p:blipFill>
        <p:spPr>
          <a:xfrm>
            <a:off x="7738672" y="2530463"/>
            <a:ext cx="3144808" cy="1766678"/>
          </a:xfrm>
          <a:prstGeom prst="rect">
            <a:avLst/>
          </a:prstGeom>
        </p:spPr>
      </p:pic>
      <p:pic>
        <p:nvPicPr>
          <p:cNvPr id="9" name="Grafik 8" descr="Gasbohrung.jpg"/>
          <p:cNvPicPr>
            <a:picLocks noChangeAspect="1"/>
          </p:cNvPicPr>
          <p:nvPr/>
        </p:nvPicPr>
        <p:blipFill>
          <a:blip r:embed="rId5" cstate="print"/>
          <a:stretch>
            <a:fillRect/>
          </a:stretch>
        </p:blipFill>
        <p:spPr>
          <a:xfrm>
            <a:off x="8051767" y="4464679"/>
            <a:ext cx="2540000" cy="1790700"/>
          </a:xfrm>
          <a:prstGeom prst="rect">
            <a:avLst/>
          </a:prstGeom>
        </p:spPr>
      </p:pic>
      <p:sp>
        <p:nvSpPr>
          <p:cNvPr id="6" name="Titel 1"/>
          <p:cNvSpPr>
            <a:spLocks noGrp="1"/>
          </p:cNvSpPr>
          <p:nvPr>
            <p:ph type="title"/>
          </p:nvPr>
        </p:nvSpPr>
        <p:spPr>
          <a:xfrm>
            <a:off x="838200" y="676853"/>
            <a:ext cx="10515600" cy="1325563"/>
          </a:xfrm>
        </p:spPr>
        <p:txBody>
          <a:bodyPr/>
          <a:lstStyle/>
          <a:p>
            <a:r>
              <a:rPr lang="en-US" b="1" dirty="0">
                <a:solidFill>
                  <a:srgbClr val="1F4E79"/>
                </a:solidFill>
              </a:rPr>
              <a:t>WP1: Mapping </a:t>
            </a:r>
          </a:p>
        </p:txBody>
      </p:sp>
    </p:spTree>
    <p:extLst>
      <p:ext uri="{BB962C8B-B14F-4D97-AF65-F5344CB8AC3E}">
        <p14:creationId xmlns:p14="http://schemas.microsoft.com/office/powerpoint/2010/main" val="300899697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4400" y="-19336"/>
            <a:ext cx="10363200" cy="1143000"/>
          </a:xfrm>
        </p:spPr>
        <p:txBody>
          <a:bodyPr/>
          <a:lstStyle/>
          <a:p>
            <a:r>
              <a:rPr lang="en-US" b="1" dirty="0">
                <a:solidFill>
                  <a:srgbClr val="1F4E79"/>
                </a:solidFill>
              </a:rPr>
              <a:t>Limited potential</a:t>
            </a:r>
          </a:p>
        </p:txBody>
      </p:sp>
      <p:pic>
        <p:nvPicPr>
          <p:cNvPr id="4" name="Picture 6"/>
          <p:cNvPicPr/>
          <p:nvPr/>
        </p:nvPicPr>
        <p:blipFill rotWithShape="1">
          <a:blip r:embed="rId3" cstate="print"/>
          <a:srcRect l="7027" t="18057"/>
          <a:stretch/>
        </p:blipFill>
        <p:spPr bwMode="auto">
          <a:xfrm>
            <a:off x="363941" y="899014"/>
            <a:ext cx="11184695" cy="4928580"/>
          </a:xfrm>
          <a:prstGeom prst="rect">
            <a:avLst/>
          </a:prstGeom>
          <a:ln>
            <a:noFill/>
          </a:ln>
          <a:extLst>
            <a:ext uri="{53640926-AAD7-44d8-BBD7-CCE9431645EC}">
              <a14:shadowObscured xmlns:lc="http://schemas.openxmlformats.org/drawingml/2006/lockedCanvas" xmlns:pic="http://schemas.openxmlformats.org/drawingml/2006/picture"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w16cid="http://schemas.microsoft.com/office/word/2016/wordml/cid"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cx1="http://schemas.microsoft.com/office/drawing/2015/9/8/chartex"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14="http://schemas.microsoft.com/office/word/2010/wordprocessingDrawing" xmlns:mc="http://schemas.openxmlformats.org/markup-compatibility/2006" xmlns:cx="http://schemas.microsoft.com/office/drawing/2014/chartex" xmlns:wpc="http://schemas.microsoft.com/office/word/2010/wordprocessingCanvas" xmlns:wne="http://schemas.microsoft.com/office/word/2006/wordml" xmlns:wp="http://schemas.openxmlformats.org/drawingml/2006/wordprocessingDrawing" xmlns:m="http://schemas.openxmlformats.org/officeDocument/2006/math" xmlns:ve="http://schemas.openxmlformats.org/markup-compatibility/2006"/>
            </a:ext>
          </a:extLst>
        </p:spPr>
      </p:pic>
      <p:sp>
        <p:nvSpPr>
          <p:cNvPr id="3" name="Inhaltsplatzhalter 2"/>
          <p:cNvSpPr>
            <a:spLocks noGrp="1"/>
          </p:cNvSpPr>
          <p:nvPr>
            <p:ph idx="1"/>
          </p:nvPr>
        </p:nvSpPr>
        <p:spPr>
          <a:xfrm>
            <a:off x="677835" y="5933220"/>
            <a:ext cx="11277600" cy="641760"/>
          </a:xfrm>
        </p:spPr>
        <p:txBody>
          <a:bodyPr/>
          <a:lstStyle/>
          <a:p>
            <a:pPr>
              <a:buNone/>
            </a:pPr>
            <a:r>
              <a:rPr lang="en-GB" dirty="0"/>
              <a:t>World shale gas &amp; tight oil resources. Source: WEC (2016)</a:t>
            </a:r>
            <a:endParaRPr lang="de-DE" dirty="0"/>
          </a:p>
        </p:txBody>
      </p:sp>
      <p:sp>
        <p:nvSpPr>
          <p:cNvPr id="5" name="Textfeld 4"/>
          <p:cNvSpPr txBox="1"/>
          <p:nvPr/>
        </p:nvSpPr>
        <p:spPr>
          <a:xfrm>
            <a:off x="3912557" y="2446321"/>
            <a:ext cx="7636079" cy="369332"/>
          </a:xfrm>
          <a:prstGeom prst="rect">
            <a:avLst/>
          </a:prstGeom>
          <a:solidFill>
            <a:schemeClr val="bg1"/>
          </a:solidFill>
        </p:spPr>
        <p:txBody>
          <a:bodyPr wrap="square" rtlCol="0">
            <a:spAutoFit/>
          </a:bodyPr>
          <a:lstStyle/>
          <a:p>
            <a:r>
              <a:rPr lang="en-GB" b="1" dirty="0">
                <a:solidFill>
                  <a:srgbClr val="FF0000"/>
                </a:solidFill>
              </a:rPr>
              <a:t>Only 13 proven crude oil reserves in Europe compared to 226 in the US</a:t>
            </a:r>
          </a:p>
        </p:txBody>
      </p:sp>
      <p:sp>
        <p:nvSpPr>
          <p:cNvPr id="6" name="Textfeld 5"/>
          <p:cNvSpPr txBox="1"/>
          <p:nvPr/>
        </p:nvSpPr>
        <p:spPr>
          <a:xfrm>
            <a:off x="3912556" y="1489964"/>
            <a:ext cx="6823683" cy="369332"/>
          </a:xfrm>
          <a:prstGeom prst="rect">
            <a:avLst/>
          </a:prstGeom>
          <a:solidFill>
            <a:schemeClr val="bg1"/>
          </a:solidFill>
        </p:spPr>
        <p:txBody>
          <a:bodyPr wrap="square" rtlCol="0">
            <a:spAutoFit/>
          </a:bodyPr>
          <a:lstStyle/>
          <a:p>
            <a:r>
              <a:rPr lang="en-GB" b="1" dirty="0">
                <a:solidFill>
                  <a:srgbClr val="FF0000"/>
                </a:solidFill>
              </a:rPr>
              <a:t>Unconventional hydrocarbon resources in Europe are limited</a:t>
            </a:r>
            <a:endParaRPr lang="de-DE" b="1" dirty="0">
              <a:solidFill>
                <a:srgbClr val="FF0000"/>
              </a:solidFill>
            </a:endParaRPr>
          </a:p>
        </p:txBody>
      </p:sp>
      <p:sp>
        <p:nvSpPr>
          <p:cNvPr id="7" name="Textfeld 6"/>
          <p:cNvSpPr txBox="1"/>
          <p:nvPr/>
        </p:nvSpPr>
        <p:spPr>
          <a:xfrm>
            <a:off x="3912556" y="3458780"/>
            <a:ext cx="6016743" cy="369332"/>
          </a:xfrm>
          <a:prstGeom prst="rect">
            <a:avLst/>
          </a:prstGeom>
          <a:solidFill>
            <a:schemeClr val="bg1"/>
          </a:solidFill>
        </p:spPr>
        <p:txBody>
          <a:bodyPr wrap="square" rtlCol="0">
            <a:spAutoFit/>
          </a:bodyPr>
          <a:lstStyle/>
          <a:p>
            <a:r>
              <a:rPr lang="en-US" b="1" dirty="0">
                <a:solidFill>
                  <a:srgbClr val="FF0000"/>
                </a:solidFill>
              </a:rPr>
              <a:t>Poor drilling results</a:t>
            </a:r>
          </a:p>
        </p:txBody>
      </p:sp>
      <p:sp>
        <p:nvSpPr>
          <p:cNvPr id="8" name="Textfeld 7"/>
          <p:cNvSpPr txBox="1"/>
          <p:nvPr/>
        </p:nvSpPr>
        <p:spPr>
          <a:xfrm>
            <a:off x="3860994" y="4334524"/>
            <a:ext cx="6016743" cy="369332"/>
          </a:xfrm>
          <a:prstGeom prst="rect">
            <a:avLst/>
          </a:prstGeom>
          <a:solidFill>
            <a:schemeClr val="bg1"/>
          </a:solidFill>
        </p:spPr>
        <p:txBody>
          <a:bodyPr wrap="square" rtlCol="0">
            <a:spAutoFit/>
          </a:bodyPr>
          <a:lstStyle/>
          <a:p>
            <a:r>
              <a:rPr lang="en-US" b="1" dirty="0">
                <a:solidFill>
                  <a:srgbClr val="FF0000"/>
                </a:solidFill>
              </a:rPr>
              <a:t>Environmental concerns are very high</a:t>
            </a:r>
          </a:p>
        </p:txBody>
      </p:sp>
      <p:sp>
        <p:nvSpPr>
          <p:cNvPr id="9" name="Textfeld 8"/>
          <p:cNvSpPr txBox="1"/>
          <p:nvPr/>
        </p:nvSpPr>
        <p:spPr>
          <a:xfrm>
            <a:off x="3860994" y="5234684"/>
            <a:ext cx="6016743" cy="369332"/>
          </a:xfrm>
          <a:prstGeom prst="rect">
            <a:avLst/>
          </a:prstGeom>
          <a:solidFill>
            <a:schemeClr val="bg1"/>
          </a:solidFill>
        </p:spPr>
        <p:txBody>
          <a:bodyPr wrap="square" rtlCol="0">
            <a:spAutoFit/>
          </a:bodyPr>
          <a:lstStyle/>
          <a:p>
            <a:r>
              <a:rPr lang="en-US" b="1" dirty="0">
                <a:solidFill>
                  <a:srgbClr val="FF0000"/>
                </a:solidFill>
              </a:rPr>
              <a:t>Conclusion: Moratorium in many EU countries </a:t>
            </a:r>
          </a:p>
        </p:txBody>
      </p:sp>
    </p:spTree>
    <p:extLst>
      <p:ext uri="{BB962C8B-B14F-4D97-AF65-F5344CB8AC3E}">
        <p14:creationId xmlns:p14="http://schemas.microsoft.com/office/powerpoint/2010/main" val="22395439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87D3B914211DA4690539851AF11284A" ma:contentTypeVersion="10" ma:contentTypeDescription="Create a new document." ma:contentTypeScope="" ma:versionID="015675cfac28cf06485d442f847f9b2e">
  <xsd:schema xmlns:xsd="http://www.w3.org/2001/XMLSchema" xmlns:xs="http://www.w3.org/2001/XMLSchema" xmlns:p="http://schemas.microsoft.com/office/2006/metadata/properties" xmlns:ns2="25b506d0-762b-47aa-adb6-8b80fc2be8cf" xmlns:ns3="14cfccfe-d05c-4ace-ac9c-889a36918eb7" targetNamespace="http://schemas.microsoft.com/office/2006/metadata/properties" ma:root="true" ma:fieldsID="c004583e82800acad769b220c1b0b8f0" ns2:_="" ns3:_="">
    <xsd:import namespace="25b506d0-762b-47aa-adb6-8b80fc2be8cf"/>
    <xsd:import namespace="14cfccfe-d05c-4ace-ac9c-889a36918eb7"/>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b506d0-762b-47aa-adb6-8b80fc2be8c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4cfccfe-d05c-4ace-ac9c-889a36918eb7"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Location" ma:index="16" nillable="true" ma:displayName="MediaServiceLocation" ma:description="" ma:internalName="MediaServiceLocation"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F8DBBE-C197-4E80-92D5-8CC92F2A8923}">
  <ds:schemaRefs>
    <ds:schemaRef ds:uri="http://purl.org/dc/terms/"/>
    <ds:schemaRef ds:uri="25b506d0-762b-47aa-adb6-8b80fc2be8cf"/>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14cfccfe-d05c-4ace-ac9c-889a36918eb7"/>
    <ds:schemaRef ds:uri="http://www.w3.org/XML/1998/namespace"/>
    <ds:schemaRef ds:uri="http://purl.org/dc/dcmitype/"/>
  </ds:schemaRefs>
</ds:datastoreItem>
</file>

<file path=customXml/itemProps2.xml><?xml version="1.0" encoding="utf-8"?>
<ds:datastoreItem xmlns:ds="http://schemas.openxmlformats.org/officeDocument/2006/customXml" ds:itemID="{3B817FAD-3747-44AE-840D-AF0BD22BCB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b506d0-762b-47aa-adb6-8b80fc2be8cf"/>
    <ds:schemaRef ds:uri="14cfccfe-d05c-4ace-ac9c-889a36918e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55F7590-22E4-45C4-98B9-4E478921CA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1595</Words>
  <Application>Microsoft Office PowerPoint</Application>
  <PresentationFormat>Breitbild</PresentationFormat>
  <Paragraphs>226</Paragraphs>
  <Slides>16</Slides>
  <Notes>13</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16</vt:i4>
      </vt:variant>
    </vt:vector>
  </HeadingPairs>
  <TitlesOfParts>
    <vt:vector size="24" baseType="lpstr">
      <vt:lpstr>MS Gothic</vt:lpstr>
      <vt:lpstr>Arial</vt:lpstr>
      <vt:lpstr>Calibri</vt:lpstr>
      <vt:lpstr>Calibri Light</vt:lpstr>
      <vt:lpstr>Roboto</vt:lpstr>
      <vt:lpstr>Times New Roman</vt:lpstr>
      <vt:lpstr>Wingdings</vt:lpstr>
      <vt:lpstr>Office Theme</vt:lpstr>
      <vt:lpstr>PowerPoint-Präsentation</vt:lpstr>
      <vt:lpstr>PowerPoint-Präsentation</vt:lpstr>
      <vt:lpstr>Feedstock of the organic chemistry</vt:lpstr>
      <vt:lpstr>Fossil carbon sources</vt:lpstr>
      <vt:lpstr>PowerPoint-Präsentation</vt:lpstr>
      <vt:lpstr>PowerPoint-Präsentation</vt:lpstr>
      <vt:lpstr>Introduction - CarbonNext</vt:lpstr>
      <vt:lpstr>WP1: Mapping </vt:lpstr>
      <vt:lpstr>Limited potential</vt:lpstr>
      <vt:lpstr>Motivation to use carbon dioxide in the process industry </vt:lpstr>
      <vt:lpstr>Map of key sources of CO2 in Europe  (Adapted from E-PRTR)</vt:lpstr>
      <vt:lpstr>Preliminary conclusions on  CO2 sources </vt:lpstr>
      <vt:lpstr>CO emissions and chemical parks</vt:lpstr>
      <vt:lpstr>CO emitted by sectors</vt:lpstr>
      <vt:lpstr>Main conclusions on CO</vt:lpstr>
      <vt:lpstr>PowerPoint-Präsentation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Katy</dc:creator>
  <cp:lastModifiedBy>Hurtig, Oliver</cp:lastModifiedBy>
  <cp:revision>50</cp:revision>
  <dcterms:created xsi:type="dcterms:W3CDTF">2017-12-06T14:52:56Z</dcterms:created>
  <dcterms:modified xsi:type="dcterms:W3CDTF">2018-07-19T07:36:35Z</dcterms:modified>
  <cp:contentStatus>Endgültig</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0x010100887D3B914211DA4690539851AF11284A</vt:lpwstr>
  </property>
  <property fmtid="{D5CDD505-2E9C-101B-9397-08002B2CF9AE}" pid="3" name="_MarkAsFinal">
    <vt:bool>true</vt:bool>
  </property>
</Properties>
</file>