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5" r:id="rId3"/>
    <p:sldId id="279" r:id="rId4"/>
    <p:sldId id="278" r:id="rId5"/>
    <p:sldId id="291" r:id="rId6"/>
    <p:sldId id="280" r:id="rId7"/>
    <p:sldId id="281" r:id="rId8"/>
    <p:sldId id="282" r:id="rId9"/>
    <p:sldId id="283" r:id="rId10"/>
    <p:sldId id="284" r:id="rId11"/>
    <p:sldId id="272" r:id="rId12"/>
    <p:sldId id="260" r:id="rId13"/>
    <p:sldId id="290" r:id="rId14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624"/>
    <a:srgbClr val="2D5EC1"/>
    <a:srgbClr val="3166CF"/>
    <a:srgbClr val="3E6FD2"/>
    <a:srgbClr val="BDDEFF"/>
    <a:srgbClr val="99CCFF"/>
    <a:srgbClr val="808080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023" autoAdjust="0"/>
  </p:normalViewPr>
  <p:slideViewPr>
    <p:cSldViewPr>
      <p:cViewPr varScale="1">
        <p:scale>
          <a:sx n="60" d="100"/>
          <a:sy n="60" d="100"/>
        </p:scale>
        <p:origin x="178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08DB9-F5F0-4724-910D-08A1A17FD93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B0A9C61F-D98E-493D-8684-7046A016C1AC}">
      <dgm:prSet phldrT="[Text]"/>
      <dgm:spPr>
        <a:solidFill>
          <a:schemeClr val="accent5">
            <a:lumMod val="90000"/>
          </a:schemeClr>
        </a:solidFill>
      </dgm:spPr>
      <dgm:t>
        <a:bodyPr/>
        <a:lstStyle/>
        <a:p>
          <a:r>
            <a:rPr lang="en-US" b="1" dirty="0">
              <a:cs typeface="Arial" pitchFamily="34" charset="0"/>
              <a:sym typeface="Wingdings" panose="05000000000000000000" pitchFamily="2" charset="2"/>
            </a:rPr>
            <a:t>450 million allowances, 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volume of funding will depend on carbon price (€4,5b at €10 t/CO</a:t>
          </a:r>
          <a:r>
            <a:rPr lang="en-US" baseline="-25000" dirty="0">
              <a:cs typeface="Arial" pitchFamily="34" charset="0"/>
              <a:sym typeface="Wingdings" panose="05000000000000000000" pitchFamily="2" charset="2"/>
            </a:rPr>
            <a:t>2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 - €11b at €25 t/CO</a:t>
          </a:r>
          <a:r>
            <a:rPr lang="en-US" baseline="-25000" dirty="0">
              <a:cs typeface="Arial" pitchFamily="34" charset="0"/>
              <a:sym typeface="Wingdings" panose="05000000000000000000" pitchFamily="2" charset="2"/>
            </a:rPr>
            <a:t>2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)</a:t>
          </a:r>
        </a:p>
        <a:p>
          <a:r>
            <a:rPr lang="en-US" dirty="0">
              <a:cs typeface="Arial" pitchFamily="34" charset="0"/>
              <a:sym typeface="Wingdings" panose="05000000000000000000" pitchFamily="2" charset="2"/>
            </a:rPr>
            <a:t>+conditional max 50 million allowances post 2025</a:t>
          </a:r>
          <a:endParaRPr lang="en-GB" dirty="0"/>
        </a:p>
      </dgm:t>
    </dgm:pt>
    <dgm:pt modelId="{7A56E593-AB46-479D-B485-132761B1796F}" type="parTrans" cxnId="{77048511-AEC6-4DDC-B4B0-3A23EEE1AD38}">
      <dgm:prSet/>
      <dgm:spPr/>
      <dgm:t>
        <a:bodyPr/>
        <a:lstStyle/>
        <a:p>
          <a:endParaRPr lang="en-GB"/>
        </a:p>
      </dgm:t>
    </dgm:pt>
    <dgm:pt modelId="{9F3CB55C-5D3F-4445-8BB7-4BB6739E388C}" type="sibTrans" cxnId="{77048511-AEC6-4DDC-B4B0-3A23EEE1AD38}">
      <dgm:prSet/>
      <dgm:spPr/>
      <dgm:t>
        <a:bodyPr/>
        <a:lstStyle/>
        <a:p>
          <a:endParaRPr lang="en-GB"/>
        </a:p>
      </dgm:t>
    </dgm:pt>
    <dgm:pt modelId="{ED4765A9-41D6-4283-947F-468A03CB9FBA}">
      <dgm:prSet/>
      <dgm:spPr/>
      <dgm:t>
        <a:bodyPr/>
        <a:lstStyle/>
        <a:p>
          <a:r>
            <a:rPr lang="en-US" dirty="0">
              <a:cs typeface="Arial" pitchFamily="34" charset="0"/>
              <a:sym typeface="Wingdings" panose="05000000000000000000" pitchFamily="2" charset="2"/>
            </a:rPr>
            <a:t>Building on </a:t>
          </a:r>
          <a:r>
            <a:rPr lang="en-US" b="1" dirty="0">
              <a:cs typeface="Arial" pitchFamily="34" charset="0"/>
              <a:sym typeface="Wingdings" panose="05000000000000000000" pitchFamily="2" charset="2"/>
            </a:rPr>
            <a:t>existing NER300 </a:t>
          </a:r>
          <a:r>
            <a:rPr lang="en-US" b="0" dirty="0" err="1">
              <a:cs typeface="Arial" pitchFamily="34" charset="0"/>
              <a:sym typeface="Wingdings" panose="05000000000000000000" pitchFamily="2" charset="2"/>
            </a:rPr>
            <a:t>P</a:t>
          </a:r>
          <a:r>
            <a:rPr lang="en-US" dirty="0" err="1">
              <a:cs typeface="Arial" pitchFamily="34" charset="0"/>
              <a:sym typeface="Wingdings" panose="05000000000000000000" pitchFamily="2" charset="2"/>
            </a:rPr>
            <a:t>rogramme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 for renewables and CCS, applying the lessons learned</a:t>
          </a:r>
        </a:p>
      </dgm:t>
    </dgm:pt>
    <dgm:pt modelId="{2909C671-61A7-4C50-9DEA-997D7FF7329B}" type="parTrans" cxnId="{1A4DB177-A126-4C5E-B3EE-F0C2F3C895C7}">
      <dgm:prSet/>
      <dgm:spPr/>
      <dgm:t>
        <a:bodyPr/>
        <a:lstStyle/>
        <a:p>
          <a:endParaRPr lang="en-GB"/>
        </a:p>
      </dgm:t>
    </dgm:pt>
    <dgm:pt modelId="{61C6AD6B-A9D8-4C76-967D-0B818F810CD6}" type="sibTrans" cxnId="{1A4DB177-A126-4C5E-B3EE-F0C2F3C895C7}">
      <dgm:prSet/>
      <dgm:spPr/>
      <dgm:t>
        <a:bodyPr/>
        <a:lstStyle/>
        <a:p>
          <a:endParaRPr lang="en-GB"/>
        </a:p>
      </dgm:t>
    </dgm:pt>
    <dgm:pt modelId="{0DF6CD39-588A-49EB-8996-3AC63D781625}">
      <dgm:prSet/>
      <dgm:spPr/>
      <dgm:t>
        <a:bodyPr/>
        <a:lstStyle/>
        <a:p>
          <a:r>
            <a:rPr lang="en-US" b="1" dirty="0">
              <a:cs typeface="Arial" pitchFamily="34" charset="0"/>
              <a:sym typeface="Wingdings" panose="05000000000000000000" pitchFamily="2" charset="2"/>
            </a:rPr>
            <a:t>Extension of scope 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to low carbon innovation in industrial sectors, </a:t>
          </a:r>
          <a:r>
            <a:rPr lang="en-US" b="1" dirty="0">
              <a:solidFill>
                <a:srgbClr val="C00000"/>
              </a:solidFill>
              <a:cs typeface="Arial" pitchFamily="34" charset="0"/>
              <a:sym typeface="Wingdings" panose="05000000000000000000" pitchFamily="2" charset="2"/>
            </a:rPr>
            <a:t>CCU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, products and energy storage</a:t>
          </a:r>
        </a:p>
      </dgm:t>
    </dgm:pt>
    <dgm:pt modelId="{6C226CEA-8296-40AD-9CAF-38870C6D7603}" type="parTrans" cxnId="{A2A2198C-CEC3-4936-BD29-E5F0D02112BE}">
      <dgm:prSet/>
      <dgm:spPr/>
      <dgm:t>
        <a:bodyPr/>
        <a:lstStyle/>
        <a:p>
          <a:endParaRPr lang="en-GB"/>
        </a:p>
      </dgm:t>
    </dgm:pt>
    <dgm:pt modelId="{51EC1D4E-DAB3-4EFE-A1B5-83736E294328}" type="sibTrans" cxnId="{A2A2198C-CEC3-4936-BD29-E5F0D02112BE}">
      <dgm:prSet/>
      <dgm:spPr/>
      <dgm:t>
        <a:bodyPr/>
        <a:lstStyle/>
        <a:p>
          <a:endParaRPr lang="en-GB"/>
        </a:p>
      </dgm:t>
    </dgm:pt>
    <dgm:pt modelId="{D037F50B-5E92-4C08-950D-8F1ECFD8541D}">
      <dgm:prSet/>
      <dgm:spPr/>
      <dgm:t>
        <a:bodyPr/>
        <a:lstStyle/>
        <a:p>
          <a:r>
            <a:rPr lang="en-US" dirty="0">
              <a:cs typeface="Arial" pitchFamily="34" charset="0"/>
              <a:sym typeface="Wingdings" panose="05000000000000000000" pitchFamily="2" charset="2"/>
            </a:rPr>
            <a:t>Open for </a:t>
          </a:r>
          <a:r>
            <a:rPr lang="en-US" b="1" dirty="0">
              <a:cs typeface="Arial" pitchFamily="34" charset="0"/>
              <a:sym typeface="Wingdings" panose="05000000000000000000" pitchFamily="2" charset="2"/>
            </a:rPr>
            <a:t>big and small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 </a:t>
          </a:r>
          <a:r>
            <a:rPr lang="en-US" b="1" dirty="0">
              <a:cs typeface="Arial" pitchFamily="34" charset="0"/>
              <a:sym typeface="Wingdings" panose="05000000000000000000" pitchFamily="2" charset="2"/>
            </a:rPr>
            <a:t>projects</a:t>
          </a:r>
          <a:r>
            <a:rPr lang="en-US" dirty="0">
              <a:cs typeface="Arial" pitchFamily="34" charset="0"/>
              <a:sym typeface="Wingdings" panose="05000000000000000000" pitchFamily="2" charset="2"/>
            </a:rPr>
            <a:t> in</a:t>
          </a:r>
          <a:r>
            <a:rPr lang="en-US" b="1" dirty="0">
              <a:cs typeface="Arial" pitchFamily="34" charset="0"/>
              <a:sym typeface="Wingdings" panose="05000000000000000000" pitchFamily="2" charset="2"/>
            </a:rPr>
            <a:t> geographically balanced locations </a:t>
          </a:r>
          <a:r>
            <a:rPr lang="en-US" b="0" dirty="0">
              <a:cs typeface="Arial" pitchFamily="34" charset="0"/>
              <a:sym typeface="Wingdings" panose="05000000000000000000" pitchFamily="2" charset="2"/>
            </a:rPr>
            <a:t>in the</a:t>
          </a:r>
          <a:r>
            <a:rPr lang="en-US" b="1" dirty="0">
              <a:cs typeface="Arial" pitchFamily="34" charset="0"/>
              <a:sym typeface="Wingdings" panose="05000000000000000000" pitchFamily="2" charset="2"/>
            </a:rPr>
            <a:t> territory of the EU</a:t>
          </a:r>
          <a:endParaRPr lang="en-US" b="0" dirty="0">
            <a:cs typeface="Arial" pitchFamily="34" charset="0"/>
            <a:sym typeface="Wingdings" panose="05000000000000000000" pitchFamily="2" charset="2"/>
          </a:endParaRPr>
        </a:p>
      </dgm:t>
    </dgm:pt>
    <dgm:pt modelId="{F57F4D8D-F93A-46F7-945A-79BC03D3DEAF}" type="parTrans" cxnId="{4634F43E-01B0-4A47-AE78-72317BFCD096}">
      <dgm:prSet/>
      <dgm:spPr/>
      <dgm:t>
        <a:bodyPr/>
        <a:lstStyle/>
        <a:p>
          <a:endParaRPr lang="en-GB"/>
        </a:p>
      </dgm:t>
    </dgm:pt>
    <dgm:pt modelId="{1CEB01B3-A0A7-4D85-86ED-6B6DE071D192}" type="sibTrans" cxnId="{4634F43E-01B0-4A47-AE78-72317BFCD096}">
      <dgm:prSet/>
      <dgm:spPr/>
      <dgm:t>
        <a:bodyPr/>
        <a:lstStyle/>
        <a:p>
          <a:endParaRPr lang="en-GB"/>
        </a:p>
      </dgm:t>
    </dgm:pt>
    <dgm:pt modelId="{9A5A1D51-EB61-4AC8-ADA3-379099EBF90A}" type="pres">
      <dgm:prSet presAssocID="{15908DB9-F5F0-4724-910D-08A1A17FD935}" presName="Name0" presStyleCnt="0">
        <dgm:presLayoutVars>
          <dgm:chMax val="7"/>
          <dgm:chPref val="7"/>
          <dgm:dir/>
        </dgm:presLayoutVars>
      </dgm:prSet>
      <dgm:spPr/>
    </dgm:pt>
    <dgm:pt modelId="{281D1082-1B87-4F16-8869-15C91814BB88}" type="pres">
      <dgm:prSet presAssocID="{15908DB9-F5F0-4724-910D-08A1A17FD935}" presName="Name1" presStyleCnt="0"/>
      <dgm:spPr/>
    </dgm:pt>
    <dgm:pt modelId="{37463806-A5CF-4189-994D-903DDEF92ED3}" type="pres">
      <dgm:prSet presAssocID="{15908DB9-F5F0-4724-910D-08A1A17FD935}" presName="cycle" presStyleCnt="0"/>
      <dgm:spPr/>
    </dgm:pt>
    <dgm:pt modelId="{659E98CB-A0B1-4818-9731-44503425812A}" type="pres">
      <dgm:prSet presAssocID="{15908DB9-F5F0-4724-910D-08A1A17FD935}" presName="srcNode" presStyleLbl="node1" presStyleIdx="0" presStyleCnt="4"/>
      <dgm:spPr/>
    </dgm:pt>
    <dgm:pt modelId="{8B345407-F1C2-4A0F-920E-27BB7444DAEF}" type="pres">
      <dgm:prSet presAssocID="{15908DB9-F5F0-4724-910D-08A1A17FD935}" presName="conn" presStyleLbl="parChTrans1D2" presStyleIdx="0" presStyleCnt="1"/>
      <dgm:spPr/>
    </dgm:pt>
    <dgm:pt modelId="{A93EBE6D-933F-40B7-B290-BF354C097301}" type="pres">
      <dgm:prSet presAssocID="{15908DB9-F5F0-4724-910D-08A1A17FD935}" presName="extraNode" presStyleLbl="node1" presStyleIdx="0" presStyleCnt="4"/>
      <dgm:spPr/>
    </dgm:pt>
    <dgm:pt modelId="{7A6E444E-760C-470E-95C9-D835880E3721}" type="pres">
      <dgm:prSet presAssocID="{15908DB9-F5F0-4724-910D-08A1A17FD935}" presName="dstNode" presStyleLbl="node1" presStyleIdx="0" presStyleCnt="4"/>
      <dgm:spPr/>
    </dgm:pt>
    <dgm:pt modelId="{761BCA8C-0893-4EAE-ADCC-2C998E7DCE13}" type="pres">
      <dgm:prSet presAssocID="{B0A9C61F-D98E-493D-8684-7046A016C1AC}" presName="text_1" presStyleLbl="node1" presStyleIdx="0" presStyleCnt="4" custScaleY="132679" custLinFactNeighborX="-149" custLinFactNeighborY="8906">
        <dgm:presLayoutVars>
          <dgm:bulletEnabled val="1"/>
        </dgm:presLayoutVars>
      </dgm:prSet>
      <dgm:spPr/>
    </dgm:pt>
    <dgm:pt modelId="{AB1942AC-8E85-4D68-8F99-07B784E8AA1C}" type="pres">
      <dgm:prSet presAssocID="{B0A9C61F-D98E-493D-8684-7046A016C1AC}" presName="accent_1" presStyleCnt="0"/>
      <dgm:spPr/>
    </dgm:pt>
    <dgm:pt modelId="{167784E3-F9D3-4402-8817-BD504B82A2D7}" type="pres">
      <dgm:prSet presAssocID="{B0A9C61F-D98E-493D-8684-7046A016C1AC}" presName="accentRepeatNode" presStyleLbl="solidFgAcc1" presStyleIdx="0" presStyleCnt="4" custLinFactNeighborX="-1188" custLinFactNeighborY="5937"/>
      <dgm:spPr/>
    </dgm:pt>
    <dgm:pt modelId="{1CA3F68D-76D1-4E76-B7C3-10A5A370CAA1}" type="pres">
      <dgm:prSet presAssocID="{ED4765A9-41D6-4283-947F-468A03CB9FBA}" presName="text_2" presStyleLbl="node1" presStyleIdx="1" presStyleCnt="4">
        <dgm:presLayoutVars>
          <dgm:bulletEnabled val="1"/>
        </dgm:presLayoutVars>
      </dgm:prSet>
      <dgm:spPr/>
    </dgm:pt>
    <dgm:pt modelId="{54D9A37E-C59C-4020-B7A0-175C6DDC3DAD}" type="pres">
      <dgm:prSet presAssocID="{ED4765A9-41D6-4283-947F-468A03CB9FBA}" presName="accent_2" presStyleCnt="0"/>
      <dgm:spPr/>
    </dgm:pt>
    <dgm:pt modelId="{E7FE4D78-87ED-45C5-8C19-62CE6594B53D}" type="pres">
      <dgm:prSet presAssocID="{ED4765A9-41D6-4283-947F-468A03CB9FBA}" presName="accentRepeatNode" presStyleLbl="solidFgAcc1" presStyleIdx="1" presStyleCnt="4"/>
      <dgm:spPr/>
    </dgm:pt>
    <dgm:pt modelId="{583C23DA-4F4F-4106-A94D-3046F3AF5A2E}" type="pres">
      <dgm:prSet presAssocID="{0DF6CD39-588A-49EB-8996-3AC63D781625}" presName="text_3" presStyleLbl="node1" presStyleIdx="2" presStyleCnt="4" custScaleY="117418">
        <dgm:presLayoutVars>
          <dgm:bulletEnabled val="1"/>
        </dgm:presLayoutVars>
      </dgm:prSet>
      <dgm:spPr/>
    </dgm:pt>
    <dgm:pt modelId="{A16D375F-EFB5-4548-81F8-78E9978A1F74}" type="pres">
      <dgm:prSet presAssocID="{0DF6CD39-588A-49EB-8996-3AC63D781625}" presName="accent_3" presStyleCnt="0"/>
      <dgm:spPr/>
    </dgm:pt>
    <dgm:pt modelId="{C2BA6B3B-67D1-4864-9F14-CD742694A66B}" type="pres">
      <dgm:prSet presAssocID="{0DF6CD39-588A-49EB-8996-3AC63D781625}" presName="accentRepeatNode" presStyleLbl="solidFgAcc1" presStyleIdx="2" presStyleCnt="4"/>
      <dgm:spPr/>
    </dgm:pt>
    <dgm:pt modelId="{57E9A988-7C70-4380-A597-8E9CB4D34EA4}" type="pres">
      <dgm:prSet presAssocID="{D037F50B-5E92-4C08-950D-8F1ECFD8541D}" presName="text_4" presStyleLbl="node1" presStyleIdx="3" presStyleCnt="4" custScaleY="117321">
        <dgm:presLayoutVars>
          <dgm:bulletEnabled val="1"/>
        </dgm:presLayoutVars>
      </dgm:prSet>
      <dgm:spPr/>
    </dgm:pt>
    <dgm:pt modelId="{F91A79C3-0D29-4887-B9EF-65790F97452A}" type="pres">
      <dgm:prSet presAssocID="{D037F50B-5E92-4C08-950D-8F1ECFD8541D}" presName="accent_4" presStyleCnt="0"/>
      <dgm:spPr/>
    </dgm:pt>
    <dgm:pt modelId="{B35DB771-522B-4A1F-9750-5FFC2BEEC97B}" type="pres">
      <dgm:prSet presAssocID="{D037F50B-5E92-4C08-950D-8F1ECFD8541D}" presName="accentRepeatNode" presStyleLbl="solidFgAcc1" presStyleIdx="3" presStyleCnt="4"/>
      <dgm:spPr/>
    </dgm:pt>
  </dgm:ptLst>
  <dgm:cxnLst>
    <dgm:cxn modelId="{48ED5503-D260-4229-A700-39E61AFF95D9}" type="presOf" srcId="{15908DB9-F5F0-4724-910D-08A1A17FD935}" destId="{9A5A1D51-EB61-4AC8-ADA3-379099EBF90A}" srcOrd="0" destOrd="0" presId="urn:microsoft.com/office/officeart/2008/layout/VerticalCurvedList"/>
    <dgm:cxn modelId="{E1C6DE0C-CD0C-453E-8EB8-09867E13CDBA}" type="presOf" srcId="{D037F50B-5E92-4C08-950D-8F1ECFD8541D}" destId="{57E9A988-7C70-4380-A597-8E9CB4D34EA4}" srcOrd="0" destOrd="0" presId="urn:microsoft.com/office/officeart/2008/layout/VerticalCurvedList"/>
    <dgm:cxn modelId="{77048511-AEC6-4DDC-B4B0-3A23EEE1AD38}" srcId="{15908DB9-F5F0-4724-910D-08A1A17FD935}" destId="{B0A9C61F-D98E-493D-8684-7046A016C1AC}" srcOrd="0" destOrd="0" parTransId="{7A56E593-AB46-479D-B485-132761B1796F}" sibTransId="{9F3CB55C-5D3F-4445-8BB7-4BB6739E388C}"/>
    <dgm:cxn modelId="{281CFC11-922C-4685-B488-FC30CD651764}" type="presOf" srcId="{9F3CB55C-5D3F-4445-8BB7-4BB6739E388C}" destId="{8B345407-F1C2-4A0F-920E-27BB7444DAEF}" srcOrd="0" destOrd="0" presId="urn:microsoft.com/office/officeart/2008/layout/VerticalCurvedList"/>
    <dgm:cxn modelId="{75A11922-4974-40DB-94CF-E3C51D5519E1}" type="presOf" srcId="{ED4765A9-41D6-4283-947F-468A03CB9FBA}" destId="{1CA3F68D-76D1-4E76-B7C3-10A5A370CAA1}" srcOrd="0" destOrd="0" presId="urn:microsoft.com/office/officeart/2008/layout/VerticalCurvedList"/>
    <dgm:cxn modelId="{4634F43E-01B0-4A47-AE78-72317BFCD096}" srcId="{15908DB9-F5F0-4724-910D-08A1A17FD935}" destId="{D037F50B-5E92-4C08-950D-8F1ECFD8541D}" srcOrd="3" destOrd="0" parTransId="{F57F4D8D-F93A-46F7-945A-79BC03D3DEAF}" sibTransId="{1CEB01B3-A0A7-4D85-86ED-6B6DE071D192}"/>
    <dgm:cxn modelId="{1A4DB177-A126-4C5E-B3EE-F0C2F3C895C7}" srcId="{15908DB9-F5F0-4724-910D-08A1A17FD935}" destId="{ED4765A9-41D6-4283-947F-468A03CB9FBA}" srcOrd="1" destOrd="0" parTransId="{2909C671-61A7-4C50-9DEA-997D7FF7329B}" sibTransId="{61C6AD6B-A9D8-4C76-967D-0B818F810CD6}"/>
    <dgm:cxn modelId="{A2A2198C-CEC3-4936-BD29-E5F0D02112BE}" srcId="{15908DB9-F5F0-4724-910D-08A1A17FD935}" destId="{0DF6CD39-588A-49EB-8996-3AC63D781625}" srcOrd="2" destOrd="0" parTransId="{6C226CEA-8296-40AD-9CAF-38870C6D7603}" sibTransId="{51EC1D4E-DAB3-4EFE-A1B5-83736E294328}"/>
    <dgm:cxn modelId="{7496D093-18B8-48C8-9F6A-BED095A727BB}" type="presOf" srcId="{B0A9C61F-D98E-493D-8684-7046A016C1AC}" destId="{761BCA8C-0893-4EAE-ADCC-2C998E7DCE13}" srcOrd="0" destOrd="0" presId="urn:microsoft.com/office/officeart/2008/layout/VerticalCurvedList"/>
    <dgm:cxn modelId="{D974A0F0-2871-45FB-8C23-D322CF13C89F}" type="presOf" srcId="{0DF6CD39-588A-49EB-8996-3AC63D781625}" destId="{583C23DA-4F4F-4106-A94D-3046F3AF5A2E}" srcOrd="0" destOrd="0" presId="urn:microsoft.com/office/officeart/2008/layout/VerticalCurvedList"/>
    <dgm:cxn modelId="{0357ACB3-1555-448F-BBD9-B8E5C6431545}" type="presParOf" srcId="{9A5A1D51-EB61-4AC8-ADA3-379099EBF90A}" destId="{281D1082-1B87-4F16-8869-15C91814BB88}" srcOrd="0" destOrd="0" presId="urn:microsoft.com/office/officeart/2008/layout/VerticalCurvedList"/>
    <dgm:cxn modelId="{88223302-24A5-48CF-9E43-5592A3B29EA5}" type="presParOf" srcId="{281D1082-1B87-4F16-8869-15C91814BB88}" destId="{37463806-A5CF-4189-994D-903DDEF92ED3}" srcOrd="0" destOrd="0" presId="urn:microsoft.com/office/officeart/2008/layout/VerticalCurvedList"/>
    <dgm:cxn modelId="{B088D56D-63BE-4162-A1F7-BBF74D32E2D6}" type="presParOf" srcId="{37463806-A5CF-4189-994D-903DDEF92ED3}" destId="{659E98CB-A0B1-4818-9731-44503425812A}" srcOrd="0" destOrd="0" presId="urn:microsoft.com/office/officeart/2008/layout/VerticalCurvedList"/>
    <dgm:cxn modelId="{31014310-99B1-4FEC-A956-1C1E423EE499}" type="presParOf" srcId="{37463806-A5CF-4189-994D-903DDEF92ED3}" destId="{8B345407-F1C2-4A0F-920E-27BB7444DAEF}" srcOrd="1" destOrd="0" presId="urn:microsoft.com/office/officeart/2008/layout/VerticalCurvedList"/>
    <dgm:cxn modelId="{25FC52A8-D1DE-4F7B-AF4D-8A9EB344F186}" type="presParOf" srcId="{37463806-A5CF-4189-994D-903DDEF92ED3}" destId="{A93EBE6D-933F-40B7-B290-BF354C097301}" srcOrd="2" destOrd="0" presId="urn:microsoft.com/office/officeart/2008/layout/VerticalCurvedList"/>
    <dgm:cxn modelId="{CA494844-3672-4F5C-8415-09260A13AC80}" type="presParOf" srcId="{37463806-A5CF-4189-994D-903DDEF92ED3}" destId="{7A6E444E-760C-470E-95C9-D835880E3721}" srcOrd="3" destOrd="0" presId="urn:microsoft.com/office/officeart/2008/layout/VerticalCurvedList"/>
    <dgm:cxn modelId="{DA928B2B-F7BB-48FF-BDE1-46ADD36D8E6B}" type="presParOf" srcId="{281D1082-1B87-4F16-8869-15C91814BB88}" destId="{761BCA8C-0893-4EAE-ADCC-2C998E7DCE13}" srcOrd="1" destOrd="0" presId="urn:microsoft.com/office/officeart/2008/layout/VerticalCurvedList"/>
    <dgm:cxn modelId="{DC7A5D57-36A8-4729-909F-DADC8F2D6340}" type="presParOf" srcId="{281D1082-1B87-4F16-8869-15C91814BB88}" destId="{AB1942AC-8E85-4D68-8F99-07B784E8AA1C}" srcOrd="2" destOrd="0" presId="urn:microsoft.com/office/officeart/2008/layout/VerticalCurvedList"/>
    <dgm:cxn modelId="{23B6F348-49CB-4B12-B573-695958D61555}" type="presParOf" srcId="{AB1942AC-8E85-4D68-8F99-07B784E8AA1C}" destId="{167784E3-F9D3-4402-8817-BD504B82A2D7}" srcOrd="0" destOrd="0" presId="urn:microsoft.com/office/officeart/2008/layout/VerticalCurvedList"/>
    <dgm:cxn modelId="{D391DD58-CAAD-4B19-9C70-A7B9121B703F}" type="presParOf" srcId="{281D1082-1B87-4F16-8869-15C91814BB88}" destId="{1CA3F68D-76D1-4E76-B7C3-10A5A370CAA1}" srcOrd="3" destOrd="0" presId="urn:microsoft.com/office/officeart/2008/layout/VerticalCurvedList"/>
    <dgm:cxn modelId="{A4CC9DF2-BF43-445A-A648-61EF593756AE}" type="presParOf" srcId="{281D1082-1B87-4F16-8869-15C91814BB88}" destId="{54D9A37E-C59C-4020-B7A0-175C6DDC3DAD}" srcOrd="4" destOrd="0" presId="urn:microsoft.com/office/officeart/2008/layout/VerticalCurvedList"/>
    <dgm:cxn modelId="{81AE4053-9FB2-4006-BA9F-93F3F9D535F1}" type="presParOf" srcId="{54D9A37E-C59C-4020-B7A0-175C6DDC3DAD}" destId="{E7FE4D78-87ED-45C5-8C19-62CE6594B53D}" srcOrd="0" destOrd="0" presId="urn:microsoft.com/office/officeart/2008/layout/VerticalCurvedList"/>
    <dgm:cxn modelId="{E3F8AB8D-2BDE-4EA2-A874-B944863C758A}" type="presParOf" srcId="{281D1082-1B87-4F16-8869-15C91814BB88}" destId="{583C23DA-4F4F-4106-A94D-3046F3AF5A2E}" srcOrd="5" destOrd="0" presId="urn:microsoft.com/office/officeart/2008/layout/VerticalCurvedList"/>
    <dgm:cxn modelId="{30E0A2E0-ABF2-402F-BC16-680F4DFDF518}" type="presParOf" srcId="{281D1082-1B87-4F16-8869-15C91814BB88}" destId="{A16D375F-EFB5-4548-81F8-78E9978A1F74}" srcOrd="6" destOrd="0" presId="urn:microsoft.com/office/officeart/2008/layout/VerticalCurvedList"/>
    <dgm:cxn modelId="{73CEF745-FA90-4BA4-ACA0-2B9BE865C040}" type="presParOf" srcId="{A16D375F-EFB5-4548-81F8-78E9978A1F74}" destId="{C2BA6B3B-67D1-4864-9F14-CD742694A66B}" srcOrd="0" destOrd="0" presId="urn:microsoft.com/office/officeart/2008/layout/VerticalCurvedList"/>
    <dgm:cxn modelId="{CABC2082-784C-4CFA-AA5A-94913BA19853}" type="presParOf" srcId="{281D1082-1B87-4F16-8869-15C91814BB88}" destId="{57E9A988-7C70-4380-A597-8E9CB4D34EA4}" srcOrd="7" destOrd="0" presId="urn:microsoft.com/office/officeart/2008/layout/VerticalCurvedList"/>
    <dgm:cxn modelId="{F8090A99-2C0D-4061-8C7E-77CB3E8CE7C1}" type="presParOf" srcId="{281D1082-1B87-4F16-8869-15C91814BB88}" destId="{F91A79C3-0D29-4887-B9EF-65790F97452A}" srcOrd="8" destOrd="0" presId="urn:microsoft.com/office/officeart/2008/layout/VerticalCurvedList"/>
    <dgm:cxn modelId="{19981B02-C3EA-4C59-BD54-582806492F26}" type="presParOf" srcId="{F91A79C3-0D29-4887-B9EF-65790F97452A}" destId="{B35DB771-522B-4A1F-9750-5FFC2BEEC97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5F42AF-7BCB-4053-AD5A-AE80515C6C3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GB"/>
        </a:p>
      </dgm:t>
    </dgm:pt>
    <dgm:pt modelId="{E06153E4-BEFB-4BB1-AB5D-68CA5EC6AE1B}">
      <dgm:prSet phldrT="[Text]"/>
      <dgm:spPr/>
      <dgm:t>
        <a:bodyPr/>
        <a:lstStyle/>
        <a:p>
          <a:r>
            <a:rPr lang="en-GB" b="1" dirty="0"/>
            <a:t>NER300 unused funds</a:t>
          </a:r>
        </a:p>
        <a:p>
          <a:r>
            <a:rPr lang="en-GB" b="1" dirty="0"/>
            <a:t>(</a:t>
          </a:r>
          <a:r>
            <a:rPr lang="en-GB" b="1" dirty="0">
              <a:latin typeface="Verdana"/>
              <a:ea typeface="Verdana"/>
              <a:cs typeface="Verdana"/>
            </a:rPr>
            <a:t>€487)</a:t>
          </a:r>
          <a:endParaRPr lang="en-GB" b="1" dirty="0"/>
        </a:p>
      </dgm:t>
    </dgm:pt>
    <dgm:pt modelId="{75ABA0AB-2D81-42D0-86C1-050CBB20C3B7}" type="parTrans" cxnId="{BE0DC25B-5621-4DAA-BDE8-182370AA1E95}">
      <dgm:prSet/>
      <dgm:spPr/>
      <dgm:t>
        <a:bodyPr/>
        <a:lstStyle/>
        <a:p>
          <a:endParaRPr lang="en-GB"/>
        </a:p>
      </dgm:t>
    </dgm:pt>
    <dgm:pt modelId="{ADAFA6EA-AFA2-44E8-A5F4-3FBAA6B0EA0A}" type="sibTrans" cxnId="{BE0DC25B-5621-4DAA-BDE8-182370AA1E95}">
      <dgm:prSet/>
      <dgm:spPr/>
      <dgm:t>
        <a:bodyPr/>
        <a:lstStyle/>
        <a:p>
          <a:endParaRPr lang="en-GB"/>
        </a:p>
      </dgm:t>
    </dgm:pt>
    <dgm:pt modelId="{78B3C323-6EA1-4DF7-89C1-A6A1A720A369}" type="asst">
      <dgm:prSet phldrT="[Text]"/>
      <dgm:spPr>
        <a:solidFill>
          <a:srgbClr val="00B050"/>
        </a:solidFill>
      </dgm:spPr>
      <dgm:t>
        <a:bodyPr/>
        <a:lstStyle/>
        <a:p>
          <a:r>
            <a:rPr lang="en-GB" b="1" dirty="0"/>
            <a:t>InnovFin Energy Demo Projects</a:t>
          </a:r>
        </a:p>
      </dgm:t>
    </dgm:pt>
    <dgm:pt modelId="{3B3D1FED-1551-4442-A22E-4D4191186083}" type="parTrans" cxnId="{0D8E8C2E-9473-4A90-99D5-871C23736A4B}">
      <dgm:prSet/>
      <dgm:spPr/>
      <dgm:t>
        <a:bodyPr/>
        <a:lstStyle/>
        <a:p>
          <a:endParaRPr lang="en-GB"/>
        </a:p>
      </dgm:t>
    </dgm:pt>
    <dgm:pt modelId="{88F06017-15C3-432C-B802-F0E61BE43945}" type="sibTrans" cxnId="{0D8E8C2E-9473-4A90-99D5-871C23736A4B}">
      <dgm:prSet/>
      <dgm:spPr/>
      <dgm:t>
        <a:bodyPr/>
        <a:lstStyle/>
        <a:p>
          <a:endParaRPr lang="en-GB"/>
        </a:p>
      </dgm:t>
    </dgm:pt>
    <dgm:pt modelId="{30CACE78-CAC1-480A-95EF-B76FBE483113}" type="asst">
      <dgm:prSet/>
      <dgm:spPr>
        <a:solidFill>
          <a:srgbClr val="2D5EC1"/>
        </a:solidFill>
      </dgm:spPr>
      <dgm:t>
        <a:bodyPr/>
        <a:lstStyle/>
        <a:p>
          <a:r>
            <a:rPr lang="en-GB" b="1" dirty="0"/>
            <a:t>Connecting Europe Facility Debt Instrument</a:t>
          </a:r>
        </a:p>
      </dgm:t>
    </dgm:pt>
    <dgm:pt modelId="{5011CC28-E897-408A-96CA-27E9D12621BA}" type="parTrans" cxnId="{C072D68D-4801-4923-B910-F4057E8D9930}">
      <dgm:prSet/>
      <dgm:spPr/>
      <dgm:t>
        <a:bodyPr/>
        <a:lstStyle/>
        <a:p>
          <a:endParaRPr lang="en-GB"/>
        </a:p>
      </dgm:t>
    </dgm:pt>
    <dgm:pt modelId="{B388555D-18BD-42F2-B98D-CD8E5A548794}" type="sibTrans" cxnId="{C072D68D-4801-4923-B910-F4057E8D9930}">
      <dgm:prSet/>
      <dgm:spPr/>
      <dgm:t>
        <a:bodyPr/>
        <a:lstStyle/>
        <a:p>
          <a:endParaRPr lang="en-GB"/>
        </a:p>
      </dgm:t>
    </dgm:pt>
    <dgm:pt modelId="{CD3FE0B5-3007-4931-9D86-A93400453DCD}" type="pres">
      <dgm:prSet presAssocID="{805F42AF-7BCB-4053-AD5A-AE80515C6C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2AA3B9B-F7CF-4EA0-AB4D-F92A63E41F40}" type="pres">
      <dgm:prSet presAssocID="{E06153E4-BEFB-4BB1-AB5D-68CA5EC6AE1B}" presName="root1" presStyleCnt="0"/>
      <dgm:spPr/>
    </dgm:pt>
    <dgm:pt modelId="{FAF8B69E-5968-46D2-8337-F0891A309036}" type="pres">
      <dgm:prSet presAssocID="{E06153E4-BEFB-4BB1-AB5D-68CA5EC6AE1B}" presName="LevelOneTextNode" presStyleLbl="node0" presStyleIdx="0" presStyleCnt="1" custScaleX="59535" custScaleY="218511">
        <dgm:presLayoutVars>
          <dgm:chPref val="3"/>
        </dgm:presLayoutVars>
      </dgm:prSet>
      <dgm:spPr/>
    </dgm:pt>
    <dgm:pt modelId="{D2123923-7ECC-4D1B-8078-1F8B8A19C6E5}" type="pres">
      <dgm:prSet presAssocID="{E06153E4-BEFB-4BB1-AB5D-68CA5EC6AE1B}" presName="level2hierChild" presStyleCnt="0"/>
      <dgm:spPr/>
    </dgm:pt>
    <dgm:pt modelId="{D35C2027-4B14-402E-821B-2415F473A820}" type="pres">
      <dgm:prSet presAssocID="{3B3D1FED-1551-4442-A22E-4D4191186083}" presName="conn2-1" presStyleLbl="parChTrans1D2" presStyleIdx="0" presStyleCnt="2"/>
      <dgm:spPr/>
    </dgm:pt>
    <dgm:pt modelId="{34558103-8583-46EF-B52C-2E95D33A238A}" type="pres">
      <dgm:prSet presAssocID="{3B3D1FED-1551-4442-A22E-4D4191186083}" presName="connTx" presStyleLbl="parChTrans1D2" presStyleIdx="0" presStyleCnt="2"/>
      <dgm:spPr/>
    </dgm:pt>
    <dgm:pt modelId="{6FD04641-1064-46ED-888B-82218836BFF4}" type="pres">
      <dgm:prSet presAssocID="{78B3C323-6EA1-4DF7-89C1-A6A1A720A369}" presName="root2" presStyleCnt="0"/>
      <dgm:spPr/>
    </dgm:pt>
    <dgm:pt modelId="{60888561-7FF3-4927-AF5E-87341C47F9BC}" type="pres">
      <dgm:prSet presAssocID="{78B3C323-6EA1-4DF7-89C1-A6A1A720A369}" presName="LevelTwoTextNode" presStyleLbl="asst1" presStyleIdx="0" presStyleCnt="2" custScaleY="160532" custLinFactNeighborX="-16126" custLinFactNeighborY="-17469">
        <dgm:presLayoutVars>
          <dgm:chPref val="3"/>
        </dgm:presLayoutVars>
      </dgm:prSet>
      <dgm:spPr/>
    </dgm:pt>
    <dgm:pt modelId="{F1A8B4B4-6147-46CA-9766-8C298EC65FEF}" type="pres">
      <dgm:prSet presAssocID="{78B3C323-6EA1-4DF7-89C1-A6A1A720A369}" presName="level3hierChild" presStyleCnt="0"/>
      <dgm:spPr/>
    </dgm:pt>
    <dgm:pt modelId="{1575A2A0-158B-4C57-A1E5-E622EAFE72AD}" type="pres">
      <dgm:prSet presAssocID="{5011CC28-E897-408A-96CA-27E9D12621BA}" presName="conn2-1" presStyleLbl="parChTrans1D2" presStyleIdx="1" presStyleCnt="2"/>
      <dgm:spPr/>
    </dgm:pt>
    <dgm:pt modelId="{AAD8C144-B002-4DE2-85A8-3F09CC813AC9}" type="pres">
      <dgm:prSet presAssocID="{5011CC28-E897-408A-96CA-27E9D12621BA}" presName="connTx" presStyleLbl="parChTrans1D2" presStyleIdx="1" presStyleCnt="2"/>
      <dgm:spPr/>
    </dgm:pt>
    <dgm:pt modelId="{A6ECFF52-7338-4707-865B-32A32C9D7E48}" type="pres">
      <dgm:prSet presAssocID="{30CACE78-CAC1-480A-95EF-B76FBE483113}" presName="root2" presStyleCnt="0"/>
      <dgm:spPr/>
    </dgm:pt>
    <dgm:pt modelId="{2F376E0E-416A-4477-988E-6F786F8AE85D}" type="pres">
      <dgm:prSet presAssocID="{30CACE78-CAC1-480A-95EF-B76FBE483113}" presName="LevelTwoTextNode" presStyleLbl="asst1" presStyleIdx="1" presStyleCnt="2" custScaleY="161443" custLinFactNeighborX="-16126" custLinFactNeighborY="-8476">
        <dgm:presLayoutVars>
          <dgm:chPref val="3"/>
        </dgm:presLayoutVars>
      </dgm:prSet>
      <dgm:spPr/>
    </dgm:pt>
    <dgm:pt modelId="{90772F4C-DF61-4549-BD11-5BA0E3241F25}" type="pres">
      <dgm:prSet presAssocID="{30CACE78-CAC1-480A-95EF-B76FBE483113}" presName="level3hierChild" presStyleCnt="0"/>
      <dgm:spPr/>
    </dgm:pt>
  </dgm:ptLst>
  <dgm:cxnLst>
    <dgm:cxn modelId="{16D4A311-F3E0-4071-B275-B4E239EE4FAF}" type="presOf" srcId="{3B3D1FED-1551-4442-A22E-4D4191186083}" destId="{D35C2027-4B14-402E-821B-2415F473A820}" srcOrd="0" destOrd="0" presId="urn:microsoft.com/office/officeart/2005/8/layout/hierarchy2"/>
    <dgm:cxn modelId="{0D8E8C2E-9473-4A90-99D5-871C23736A4B}" srcId="{E06153E4-BEFB-4BB1-AB5D-68CA5EC6AE1B}" destId="{78B3C323-6EA1-4DF7-89C1-A6A1A720A369}" srcOrd="0" destOrd="0" parTransId="{3B3D1FED-1551-4442-A22E-4D4191186083}" sibTransId="{88F06017-15C3-432C-B802-F0E61BE43945}"/>
    <dgm:cxn modelId="{428C273C-C329-4202-9538-17EF2BC6EEE1}" type="presOf" srcId="{3B3D1FED-1551-4442-A22E-4D4191186083}" destId="{34558103-8583-46EF-B52C-2E95D33A238A}" srcOrd="1" destOrd="0" presId="urn:microsoft.com/office/officeart/2005/8/layout/hierarchy2"/>
    <dgm:cxn modelId="{BE0DC25B-5621-4DAA-BDE8-182370AA1E95}" srcId="{805F42AF-7BCB-4053-AD5A-AE80515C6C36}" destId="{E06153E4-BEFB-4BB1-AB5D-68CA5EC6AE1B}" srcOrd="0" destOrd="0" parTransId="{75ABA0AB-2D81-42D0-86C1-050CBB20C3B7}" sibTransId="{ADAFA6EA-AFA2-44E8-A5F4-3FBAA6B0EA0A}"/>
    <dgm:cxn modelId="{F14DD984-E18D-4589-B367-19BFAD5C0F67}" type="presOf" srcId="{30CACE78-CAC1-480A-95EF-B76FBE483113}" destId="{2F376E0E-416A-4477-988E-6F786F8AE85D}" srcOrd="0" destOrd="0" presId="urn:microsoft.com/office/officeart/2005/8/layout/hierarchy2"/>
    <dgm:cxn modelId="{C072D68D-4801-4923-B910-F4057E8D9930}" srcId="{E06153E4-BEFB-4BB1-AB5D-68CA5EC6AE1B}" destId="{30CACE78-CAC1-480A-95EF-B76FBE483113}" srcOrd="1" destOrd="0" parTransId="{5011CC28-E897-408A-96CA-27E9D12621BA}" sibTransId="{B388555D-18BD-42F2-B98D-CD8E5A548794}"/>
    <dgm:cxn modelId="{A8FBC692-508D-4423-8239-58634BFB334E}" type="presOf" srcId="{5011CC28-E897-408A-96CA-27E9D12621BA}" destId="{AAD8C144-B002-4DE2-85A8-3F09CC813AC9}" srcOrd="1" destOrd="0" presId="urn:microsoft.com/office/officeart/2005/8/layout/hierarchy2"/>
    <dgm:cxn modelId="{5243DAA8-D322-4F39-A6A2-9984312A12EB}" type="presOf" srcId="{805F42AF-7BCB-4053-AD5A-AE80515C6C36}" destId="{CD3FE0B5-3007-4931-9D86-A93400453DCD}" srcOrd="0" destOrd="0" presId="urn:microsoft.com/office/officeart/2005/8/layout/hierarchy2"/>
    <dgm:cxn modelId="{89E1EDAF-CD33-46C9-931E-08E0F0A41974}" type="presOf" srcId="{E06153E4-BEFB-4BB1-AB5D-68CA5EC6AE1B}" destId="{FAF8B69E-5968-46D2-8337-F0891A309036}" srcOrd="0" destOrd="0" presId="urn:microsoft.com/office/officeart/2005/8/layout/hierarchy2"/>
    <dgm:cxn modelId="{D6D57AC2-6585-4552-97E2-BDFC59ABEA1A}" type="presOf" srcId="{5011CC28-E897-408A-96CA-27E9D12621BA}" destId="{1575A2A0-158B-4C57-A1E5-E622EAFE72AD}" srcOrd="0" destOrd="0" presId="urn:microsoft.com/office/officeart/2005/8/layout/hierarchy2"/>
    <dgm:cxn modelId="{6FED2AC6-D0FB-46D9-A973-FF0587CC7C1C}" type="presOf" srcId="{78B3C323-6EA1-4DF7-89C1-A6A1A720A369}" destId="{60888561-7FF3-4927-AF5E-87341C47F9BC}" srcOrd="0" destOrd="0" presId="urn:microsoft.com/office/officeart/2005/8/layout/hierarchy2"/>
    <dgm:cxn modelId="{02240D39-C648-4342-ADBA-BCC7FE20467D}" type="presParOf" srcId="{CD3FE0B5-3007-4931-9D86-A93400453DCD}" destId="{A2AA3B9B-F7CF-4EA0-AB4D-F92A63E41F40}" srcOrd="0" destOrd="0" presId="urn:microsoft.com/office/officeart/2005/8/layout/hierarchy2"/>
    <dgm:cxn modelId="{29C9018F-9991-446A-941F-404938B4779D}" type="presParOf" srcId="{A2AA3B9B-F7CF-4EA0-AB4D-F92A63E41F40}" destId="{FAF8B69E-5968-46D2-8337-F0891A309036}" srcOrd="0" destOrd="0" presId="urn:microsoft.com/office/officeart/2005/8/layout/hierarchy2"/>
    <dgm:cxn modelId="{287DC9C1-ED4A-406C-AFE6-502B99BE55E3}" type="presParOf" srcId="{A2AA3B9B-F7CF-4EA0-AB4D-F92A63E41F40}" destId="{D2123923-7ECC-4D1B-8078-1F8B8A19C6E5}" srcOrd="1" destOrd="0" presId="urn:microsoft.com/office/officeart/2005/8/layout/hierarchy2"/>
    <dgm:cxn modelId="{77C229C4-DCC3-41A0-B812-ADC280BFE968}" type="presParOf" srcId="{D2123923-7ECC-4D1B-8078-1F8B8A19C6E5}" destId="{D35C2027-4B14-402E-821B-2415F473A820}" srcOrd="0" destOrd="0" presId="urn:microsoft.com/office/officeart/2005/8/layout/hierarchy2"/>
    <dgm:cxn modelId="{84E8D138-C716-49EA-9A12-F752F106A850}" type="presParOf" srcId="{D35C2027-4B14-402E-821B-2415F473A820}" destId="{34558103-8583-46EF-B52C-2E95D33A238A}" srcOrd="0" destOrd="0" presId="urn:microsoft.com/office/officeart/2005/8/layout/hierarchy2"/>
    <dgm:cxn modelId="{5715FABC-07C8-4F9D-BCE3-23ECD9A3D4FE}" type="presParOf" srcId="{D2123923-7ECC-4D1B-8078-1F8B8A19C6E5}" destId="{6FD04641-1064-46ED-888B-82218836BFF4}" srcOrd="1" destOrd="0" presId="urn:microsoft.com/office/officeart/2005/8/layout/hierarchy2"/>
    <dgm:cxn modelId="{3EE2F3BA-AF25-4956-BC4C-658FE5DB0385}" type="presParOf" srcId="{6FD04641-1064-46ED-888B-82218836BFF4}" destId="{60888561-7FF3-4927-AF5E-87341C47F9BC}" srcOrd="0" destOrd="0" presId="urn:microsoft.com/office/officeart/2005/8/layout/hierarchy2"/>
    <dgm:cxn modelId="{5B1D5137-92AE-4609-8E92-057979188AC6}" type="presParOf" srcId="{6FD04641-1064-46ED-888B-82218836BFF4}" destId="{F1A8B4B4-6147-46CA-9766-8C298EC65FEF}" srcOrd="1" destOrd="0" presId="urn:microsoft.com/office/officeart/2005/8/layout/hierarchy2"/>
    <dgm:cxn modelId="{99BB62F2-6389-46BD-B674-CC1060B9D5D2}" type="presParOf" srcId="{D2123923-7ECC-4D1B-8078-1F8B8A19C6E5}" destId="{1575A2A0-158B-4C57-A1E5-E622EAFE72AD}" srcOrd="2" destOrd="0" presId="urn:microsoft.com/office/officeart/2005/8/layout/hierarchy2"/>
    <dgm:cxn modelId="{063799EF-DC55-4859-97B1-0C6763F027B8}" type="presParOf" srcId="{1575A2A0-158B-4C57-A1E5-E622EAFE72AD}" destId="{AAD8C144-B002-4DE2-85A8-3F09CC813AC9}" srcOrd="0" destOrd="0" presId="urn:microsoft.com/office/officeart/2005/8/layout/hierarchy2"/>
    <dgm:cxn modelId="{0BB4E4B5-54F0-4A2E-A2DF-FD0AA3C1EFE8}" type="presParOf" srcId="{D2123923-7ECC-4D1B-8078-1F8B8A19C6E5}" destId="{A6ECFF52-7338-4707-865B-32A32C9D7E48}" srcOrd="3" destOrd="0" presId="urn:microsoft.com/office/officeart/2005/8/layout/hierarchy2"/>
    <dgm:cxn modelId="{7537E6E8-9C97-4883-A7FB-470132BDA97A}" type="presParOf" srcId="{A6ECFF52-7338-4707-865B-32A32C9D7E48}" destId="{2F376E0E-416A-4477-988E-6F786F8AE85D}" srcOrd="0" destOrd="0" presId="urn:microsoft.com/office/officeart/2005/8/layout/hierarchy2"/>
    <dgm:cxn modelId="{1D170871-1C4D-4F8E-BA7C-FC46B952D1FD}" type="presParOf" srcId="{A6ECFF52-7338-4707-865B-32A32C9D7E48}" destId="{90772F4C-DF61-4549-BD11-5BA0E3241F2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345407-F1C2-4A0F-920E-27BB7444DAEF}">
      <dsp:nvSpPr>
        <dsp:cNvPr id="0" name=""/>
        <dsp:cNvSpPr/>
      </dsp:nvSpPr>
      <dsp:spPr>
        <a:xfrm>
          <a:off x="-5879983" y="-899860"/>
          <a:ext cx="7000073" cy="7000073"/>
        </a:xfrm>
        <a:prstGeom prst="blockArc">
          <a:avLst>
            <a:gd name="adj1" fmla="val 18900000"/>
            <a:gd name="adj2" fmla="val 2700000"/>
            <a:gd name="adj3" fmla="val 309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1BCA8C-0893-4EAE-ADCC-2C998E7DCE13}">
      <dsp:nvSpPr>
        <dsp:cNvPr id="0" name=""/>
        <dsp:cNvSpPr/>
      </dsp:nvSpPr>
      <dsp:spPr>
        <a:xfrm>
          <a:off x="574378" y="340333"/>
          <a:ext cx="7981555" cy="1061461"/>
        </a:xfrm>
        <a:prstGeom prst="rect">
          <a:avLst/>
        </a:prstGeom>
        <a:solidFill>
          <a:schemeClr val="accent5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18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450 million allowances, 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volume of funding will depend on carbon price (€4,5b at €10 t/CO</a:t>
          </a:r>
          <a:r>
            <a:rPr lang="en-US" sz="1900" kern="1200" baseline="-25000" dirty="0">
              <a:cs typeface="Arial" pitchFamily="34" charset="0"/>
              <a:sym typeface="Wingdings" panose="05000000000000000000" pitchFamily="2" charset="2"/>
            </a:rPr>
            <a:t>2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 - €11b at €25 t/CO</a:t>
          </a:r>
          <a:r>
            <a:rPr lang="en-US" sz="1900" kern="1200" baseline="-25000" dirty="0">
              <a:cs typeface="Arial" pitchFamily="34" charset="0"/>
              <a:sym typeface="Wingdings" panose="05000000000000000000" pitchFamily="2" charset="2"/>
            </a:rPr>
            <a:t>2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)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+conditional max 50 million allowances post 2025</a:t>
          </a:r>
          <a:endParaRPr lang="en-GB" sz="1900" kern="1200" dirty="0"/>
        </a:p>
      </dsp:txBody>
      <dsp:txXfrm>
        <a:off x="574378" y="340333"/>
        <a:ext cx="7981555" cy="1061461"/>
      </dsp:txXfrm>
    </dsp:sp>
    <dsp:sp modelId="{167784E3-F9D3-4402-8817-BD504B82A2D7}">
      <dsp:nvSpPr>
        <dsp:cNvPr id="0" name=""/>
        <dsp:cNvSpPr/>
      </dsp:nvSpPr>
      <dsp:spPr>
        <a:xfrm>
          <a:off x="74376" y="359171"/>
          <a:ext cx="1000027" cy="10000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A3F68D-76D1-4E76-B7C3-10A5A370CAA1}">
      <dsp:nvSpPr>
        <dsp:cNvPr id="0" name=""/>
        <dsp:cNvSpPr/>
      </dsp:nvSpPr>
      <dsp:spPr>
        <a:xfrm>
          <a:off x="1044941" y="1600044"/>
          <a:ext cx="7522884" cy="800022"/>
        </a:xfrm>
        <a:prstGeom prst="rect">
          <a:avLst/>
        </a:prstGeom>
        <a:solidFill>
          <a:schemeClr val="accent5">
            <a:hueOff val="1085675"/>
            <a:satOff val="3732"/>
            <a:lumOff val="-179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18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Building on </a:t>
          </a: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existing NER300 </a:t>
          </a:r>
          <a:r>
            <a:rPr lang="en-US" sz="1900" b="0" kern="1200" dirty="0" err="1">
              <a:cs typeface="Arial" pitchFamily="34" charset="0"/>
              <a:sym typeface="Wingdings" panose="05000000000000000000" pitchFamily="2" charset="2"/>
            </a:rPr>
            <a:t>P</a:t>
          </a:r>
          <a:r>
            <a:rPr lang="en-US" sz="1900" kern="1200" dirty="0" err="1">
              <a:cs typeface="Arial" pitchFamily="34" charset="0"/>
              <a:sym typeface="Wingdings" panose="05000000000000000000" pitchFamily="2" charset="2"/>
            </a:rPr>
            <a:t>rogramme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 for renewables and CCS, applying the lessons learned</a:t>
          </a:r>
        </a:p>
      </dsp:txBody>
      <dsp:txXfrm>
        <a:off x="1044941" y="1600044"/>
        <a:ext cx="7522884" cy="800022"/>
      </dsp:txXfrm>
    </dsp:sp>
    <dsp:sp modelId="{E7FE4D78-87ED-45C5-8C19-62CE6594B53D}">
      <dsp:nvSpPr>
        <dsp:cNvPr id="0" name=""/>
        <dsp:cNvSpPr/>
      </dsp:nvSpPr>
      <dsp:spPr>
        <a:xfrm>
          <a:off x="544927" y="1500041"/>
          <a:ext cx="1000027" cy="10000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085675"/>
              <a:satOff val="3732"/>
              <a:lumOff val="-179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3C23DA-4F4F-4106-A94D-3046F3AF5A2E}">
      <dsp:nvSpPr>
        <dsp:cNvPr id="0" name=""/>
        <dsp:cNvSpPr/>
      </dsp:nvSpPr>
      <dsp:spPr>
        <a:xfrm>
          <a:off x="1044941" y="2730611"/>
          <a:ext cx="7522884" cy="939370"/>
        </a:xfrm>
        <a:prstGeom prst="rect">
          <a:avLst/>
        </a:prstGeom>
        <a:solidFill>
          <a:schemeClr val="accent5">
            <a:hueOff val="2171351"/>
            <a:satOff val="7464"/>
            <a:lumOff val="-358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18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Extension of scope 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to low carbon innovation in industrial sectors, </a:t>
          </a:r>
          <a:r>
            <a:rPr lang="en-US" sz="1900" b="1" kern="1200" dirty="0">
              <a:solidFill>
                <a:srgbClr val="C00000"/>
              </a:solidFill>
              <a:cs typeface="Arial" pitchFamily="34" charset="0"/>
              <a:sym typeface="Wingdings" panose="05000000000000000000" pitchFamily="2" charset="2"/>
            </a:rPr>
            <a:t>CCU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, products and energy storage</a:t>
          </a:r>
        </a:p>
      </dsp:txBody>
      <dsp:txXfrm>
        <a:off x="1044941" y="2730611"/>
        <a:ext cx="7522884" cy="939370"/>
      </dsp:txXfrm>
    </dsp:sp>
    <dsp:sp modelId="{C2BA6B3B-67D1-4864-9F14-CD742694A66B}">
      <dsp:nvSpPr>
        <dsp:cNvPr id="0" name=""/>
        <dsp:cNvSpPr/>
      </dsp:nvSpPr>
      <dsp:spPr>
        <a:xfrm>
          <a:off x="544927" y="2700282"/>
          <a:ext cx="1000027" cy="10000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2171351"/>
              <a:satOff val="7464"/>
              <a:lumOff val="-358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9A988-7C70-4380-A597-8E9CB4D34EA4}">
      <dsp:nvSpPr>
        <dsp:cNvPr id="0" name=""/>
        <dsp:cNvSpPr/>
      </dsp:nvSpPr>
      <dsp:spPr>
        <a:xfrm>
          <a:off x="586270" y="3931240"/>
          <a:ext cx="7981555" cy="938593"/>
        </a:xfrm>
        <a:prstGeom prst="rect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18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Open for </a:t>
          </a: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big and small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 </a:t>
          </a: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projects</a:t>
          </a:r>
          <a:r>
            <a:rPr lang="en-US" sz="1900" kern="1200" dirty="0">
              <a:cs typeface="Arial" pitchFamily="34" charset="0"/>
              <a:sym typeface="Wingdings" panose="05000000000000000000" pitchFamily="2" charset="2"/>
            </a:rPr>
            <a:t> in</a:t>
          </a: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 geographically balanced locations </a:t>
          </a:r>
          <a:r>
            <a:rPr lang="en-US" sz="1900" b="0" kern="1200" dirty="0">
              <a:cs typeface="Arial" pitchFamily="34" charset="0"/>
              <a:sym typeface="Wingdings" panose="05000000000000000000" pitchFamily="2" charset="2"/>
            </a:rPr>
            <a:t>in the</a:t>
          </a:r>
          <a:r>
            <a:rPr lang="en-US" sz="1900" b="1" kern="1200" dirty="0">
              <a:cs typeface="Arial" pitchFamily="34" charset="0"/>
              <a:sym typeface="Wingdings" panose="05000000000000000000" pitchFamily="2" charset="2"/>
            </a:rPr>
            <a:t> territory of the EU</a:t>
          </a:r>
          <a:endParaRPr lang="en-US" sz="1900" b="0" kern="1200" dirty="0">
            <a:cs typeface="Arial" pitchFamily="34" charset="0"/>
            <a:sym typeface="Wingdings" panose="05000000000000000000" pitchFamily="2" charset="2"/>
          </a:endParaRPr>
        </a:p>
      </dsp:txBody>
      <dsp:txXfrm>
        <a:off x="586270" y="3931240"/>
        <a:ext cx="7981555" cy="938593"/>
      </dsp:txXfrm>
    </dsp:sp>
    <dsp:sp modelId="{B35DB771-522B-4A1F-9750-5FFC2BEEC97B}">
      <dsp:nvSpPr>
        <dsp:cNvPr id="0" name=""/>
        <dsp:cNvSpPr/>
      </dsp:nvSpPr>
      <dsp:spPr>
        <a:xfrm>
          <a:off x="86256" y="3900524"/>
          <a:ext cx="1000027" cy="10000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3257026"/>
              <a:satOff val="11196"/>
              <a:lumOff val="-53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8B69E-5968-46D2-8337-F0891A309036}">
      <dsp:nvSpPr>
        <dsp:cNvPr id="0" name=""/>
        <dsp:cNvSpPr/>
      </dsp:nvSpPr>
      <dsp:spPr>
        <a:xfrm>
          <a:off x="54" y="813699"/>
          <a:ext cx="1310548" cy="2405049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NER300 unused funds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(</a:t>
          </a:r>
          <a:r>
            <a:rPr lang="en-GB" sz="2000" b="1" kern="1200" dirty="0">
              <a:latin typeface="Verdana"/>
              <a:ea typeface="Verdana"/>
              <a:cs typeface="Verdana"/>
            </a:rPr>
            <a:t>€487)</a:t>
          </a:r>
          <a:endParaRPr lang="en-GB" sz="2000" b="1" kern="1200" dirty="0"/>
        </a:p>
      </dsp:txBody>
      <dsp:txXfrm>
        <a:off x="38439" y="852084"/>
        <a:ext cx="1233778" cy="2328279"/>
      </dsp:txXfrm>
    </dsp:sp>
    <dsp:sp modelId="{D35C2027-4B14-402E-821B-2415F473A820}">
      <dsp:nvSpPr>
        <dsp:cNvPr id="0" name=""/>
        <dsp:cNvSpPr/>
      </dsp:nvSpPr>
      <dsp:spPr>
        <a:xfrm rot="17693311">
          <a:off x="948999" y="1425271"/>
          <a:ext cx="1248746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1248746" y="24565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542154" y="1418618"/>
        <a:ext cx="62437" cy="62437"/>
      </dsp:txXfrm>
    </dsp:sp>
    <dsp:sp modelId="{60888561-7FF3-4927-AF5E-87341C47F9BC}">
      <dsp:nvSpPr>
        <dsp:cNvPr id="0" name=""/>
        <dsp:cNvSpPr/>
      </dsp:nvSpPr>
      <dsp:spPr>
        <a:xfrm>
          <a:off x="1836143" y="0"/>
          <a:ext cx="2201307" cy="1766901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InnovFin Energy Demo Projects</a:t>
          </a:r>
        </a:p>
      </dsp:txBody>
      <dsp:txXfrm>
        <a:off x="1887894" y="51751"/>
        <a:ext cx="2097805" cy="1663399"/>
      </dsp:txXfrm>
    </dsp:sp>
    <dsp:sp modelId="{1575A2A0-158B-4C57-A1E5-E622EAFE72AD}">
      <dsp:nvSpPr>
        <dsp:cNvPr id="0" name=""/>
        <dsp:cNvSpPr/>
      </dsp:nvSpPr>
      <dsp:spPr>
        <a:xfrm rot="3536633">
          <a:off x="1064007" y="2428012"/>
          <a:ext cx="1018730" cy="49130"/>
        </a:xfrm>
        <a:custGeom>
          <a:avLst/>
          <a:gdLst/>
          <a:ahLst/>
          <a:cxnLst/>
          <a:rect l="0" t="0" r="0" b="0"/>
          <a:pathLst>
            <a:path>
              <a:moveTo>
                <a:pt x="0" y="24565"/>
              </a:moveTo>
              <a:lnTo>
                <a:pt x="1018730" y="24565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547904" y="2427109"/>
        <a:ext cx="50936" cy="50936"/>
      </dsp:txXfrm>
    </dsp:sp>
    <dsp:sp modelId="{2F376E0E-416A-4477-988E-6F786F8AE85D}">
      <dsp:nvSpPr>
        <dsp:cNvPr id="0" name=""/>
        <dsp:cNvSpPr/>
      </dsp:nvSpPr>
      <dsp:spPr>
        <a:xfrm>
          <a:off x="1836143" y="2000468"/>
          <a:ext cx="2201307" cy="1776928"/>
        </a:xfrm>
        <a:prstGeom prst="roundRect">
          <a:avLst>
            <a:gd name="adj" fmla="val 10000"/>
          </a:avLst>
        </a:prstGeom>
        <a:solidFill>
          <a:srgbClr val="2D5EC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/>
            <a:t>Connecting Europe Facility Debt Instrument</a:t>
          </a:r>
        </a:p>
      </dsp:txBody>
      <dsp:txXfrm>
        <a:off x="1888187" y="2052512"/>
        <a:ext cx="2097219" cy="1672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6BD0CF64-38F1-4755-ADEF-3D815AA7112D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709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77FB4E3F-175B-49B1-BA50-9A5ECC5579D8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1714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4064" indent="-286179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715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600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486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F2FE8B26-2C97-4F57-8AEE-89010A7B4994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GB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0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D85E-2713-4FC0-BAC6-3B0F51E02468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716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D85E-2713-4FC0-BAC6-3B0F51E02468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587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CCU, there remains a question of scale: “The CO2 emissions from one single cement plant could saturate the current market for a specific CCU product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4E3F-175B-49B1-BA50-9A5ECC5579D8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3552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D85E-2713-4FC0-BAC6-3B0F51E02468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922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In green: Programmes and/ or instruments </a:t>
            </a:r>
            <a:r>
              <a:rPr lang="fr-BE" dirty="0" err="1"/>
              <a:t>managed</a:t>
            </a:r>
            <a:r>
              <a:rPr lang="fr-BE" dirty="0"/>
              <a:t> by</a:t>
            </a:r>
            <a:r>
              <a:rPr lang="fr-BE" baseline="0" dirty="0"/>
              <a:t> CLIMA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3E39D-AED7-447D-BC0B-D33C9BB629FD}" type="slidenum">
              <a:rPr lang="en-GB" altLang="en-US" smtClean="0">
                <a:solidFill>
                  <a:prstClr val="black"/>
                </a:solidFill>
              </a:rPr>
              <a:pPr/>
              <a:t>12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42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457E88-EC7A-4B32-AAE9-EC642B020396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31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en-GB" altLang="en-US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GB" alt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63F488C8-34DF-44BC-AA84-BB092B759B97}" type="slidenum">
              <a:rPr lang="en-GB" altLang="en-US"/>
              <a:pPr/>
              <a:t>‹Nr.›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043EE-FF0B-4DA3-BDF5-B98D7B5F2211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8667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91DDE-F82E-4345-BC44-661FC34D3C5A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06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F8A6B-7CE2-4821-B45F-F54A25B418DE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471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392E4-4FBA-458D-9814-893806AD7582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992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67479-FA24-4E77-8A6A-85A130C3F7B1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060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44FE2-6BF9-4742-8CF4-B3D4F33CC879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7569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81293-31F2-4269-9185-ABDC71B280C2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9803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CFC8B-FA71-4CA3-A26B-D8010EA67839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5545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2D3C5-53B1-4D8E-AB97-7ECDD13035A6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5069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C28879-D154-42DE-A10E-2E4B50C798F1}" type="slidenum">
              <a:rPr lang="en-GB" altLang="en-US"/>
              <a:pPr/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819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Second level</a:t>
            </a:r>
            <a:endParaRPr lang="en-GB" altLang="en-US"/>
          </a:p>
          <a:p>
            <a:pPr lvl="1"/>
            <a:r>
              <a:rPr lang="en-GB" altLang="en-US"/>
              <a:t>Third level</a:t>
            </a:r>
          </a:p>
          <a:p>
            <a:pPr lvl="2"/>
            <a:r>
              <a:rPr lang="en-GB" altLang="en-US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1AA0AD5-3724-4523-9057-FE57DFEA271D}" type="slidenum">
              <a:rPr lang="en-GB" altLang="en-US"/>
              <a:pPr/>
              <a:t>‹Nr.›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www.facebook.com/EUClimateAction" TargetMode="External"/><Relationship Id="rId7" Type="http://schemas.openxmlformats.org/officeDocument/2006/relationships/hyperlink" Target="https://www.pinterest.com/euclimateaction/" TargetMode="Externa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://ec.europa.eu/clima/" TargetMode="External"/><Relationship Id="rId5" Type="http://schemas.openxmlformats.org/officeDocument/2006/relationships/hyperlink" Target="https://www.youtube.com/EUClimateAction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hyperlink" Target="https://twitter.com/EUClimateActio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clima/events/articles/0115_e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131840" y="2565400"/>
            <a:ext cx="5904210" cy="790575"/>
          </a:xfrm>
        </p:spPr>
        <p:txBody>
          <a:bodyPr/>
          <a:lstStyle/>
          <a:p>
            <a:pPr algn="r"/>
            <a:r>
              <a:rPr lang="en-US" sz="3600" dirty="0"/>
              <a:t>Innovation Fund</a:t>
            </a:r>
            <a:endParaRPr lang="en-GB" altLang="en-US" sz="36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355976" y="4365104"/>
            <a:ext cx="4788024" cy="2232248"/>
          </a:xfrm>
        </p:spPr>
        <p:txBody>
          <a:bodyPr/>
          <a:lstStyle/>
          <a:p>
            <a:pPr algn="r"/>
            <a:r>
              <a:rPr lang="fr-BE" altLang="en-US" sz="1800" dirty="0">
                <a:solidFill>
                  <a:srgbClr val="FFD624"/>
                </a:solidFill>
              </a:rPr>
              <a:t>Carbon </a:t>
            </a:r>
            <a:r>
              <a:rPr lang="fr-BE" altLang="en-US" sz="1800" dirty="0" err="1">
                <a:solidFill>
                  <a:srgbClr val="FFD624"/>
                </a:solidFill>
              </a:rPr>
              <a:t>Next</a:t>
            </a:r>
            <a:r>
              <a:rPr lang="fr-BE" altLang="en-US" sz="1800" dirty="0">
                <a:solidFill>
                  <a:srgbClr val="FFD624"/>
                </a:solidFill>
              </a:rPr>
              <a:t> Final </a:t>
            </a:r>
            <a:r>
              <a:rPr lang="fr-BE" altLang="en-US" sz="1800" dirty="0" err="1">
                <a:solidFill>
                  <a:srgbClr val="FFD624"/>
                </a:solidFill>
              </a:rPr>
              <a:t>Conference</a:t>
            </a:r>
            <a:endParaRPr lang="fr-BE" altLang="en-US" sz="1800" dirty="0">
              <a:solidFill>
                <a:srgbClr val="FFD624"/>
              </a:solidFill>
            </a:endParaRPr>
          </a:p>
          <a:p>
            <a:pPr algn="r"/>
            <a:r>
              <a:rPr lang="fr-BE" altLang="en-US" sz="1800" dirty="0">
                <a:solidFill>
                  <a:srgbClr val="FFD624"/>
                </a:solidFill>
              </a:rPr>
              <a:t>17 July 2018</a:t>
            </a:r>
          </a:p>
          <a:p>
            <a:pPr algn="r"/>
            <a:endParaRPr lang="fr-BE" altLang="en-US" sz="1800" dirty="0">
              <a:solidFill>
                <a:srgbClr val="FF0000"/>
              </a:solidFill>
            </a:endParaRPr>
          </a:p>
          <a:p>
            <a:pPr algn="r"/>
            <a:r>
              <a:rPr lang="fr-BE" altLang="en-US" sz="1800" dirty="0">
                <a:solidFill>
                  <a:srgbClr val="FF0000"/>
                </a:solidFill>
              </a:rPr>
              <a:t>Maria </a:t>
            </a:r>
            <a:r>
              <a:rPr lang="fr-BE" altLang="en-US" sz="1800" dirty="0" err="1">
                <a:solidFill>
                  <a:srgbClr val="FF0000"/>
                </a:solidFill>
              </a:rPr>
              <a:t>Velkova</a:t>
            </a:r>
            <a:endParaRPr lang="fr-BE" altLang="en-US" sz="1800" dirty="0">
              <a:solidFill>
                <a:srgbClr val="FF0000"/>
              </a:solidFill>
            </a:endParaRPr>
          </a:p>
          <a:p>
            <a:pPr algn="r"/>
            <a:r>
              <a:rPr lang="fr-BE" altLang="en-US" sz="1800" dirty="0">
                <a:solidFill>
                  <a:srgbClr val="FF0000"/>
                </a:solidFill>
              </a:rPr>
              <a:t>DG </a:t>
            </a:r>
            <a:r>
              <a:rPr lang="fr-BE" altLang="en-US" sz="1800" dirty="0" err="1">
                <a:solidFill>
                  <a:srgbClr val="FF0000"/>
                </a:solidFill>
              </a:rPr>
              <a:t>Climate</a:t>
            </a:r>
            <a:r>
              <a:rPr lang="fr-BE" altLang="en-US" sz="1800" dirty="0">
                <a:solidFill>
                  <a:srgbClr val="FF0000"/>
                </a:solidFill>
              </a:rPr>
              <a:t> Action</a:t>
            </a:r>
          </a:p>
          <a:p>
            <a:pPr algn="r"/>
            <a:r>
              <a:rPr lang="fr-BE" altLang="en-US" sz="1800" dirty="0" err="1">
                <a:solidFill>
                  <a:srgbClr val="FF0000"/>
                </a:solidFill>
              </a:rPr>
              <a:t>European</a:t>
            </a:r>
            <a:r>
              <a:rPr lang="fr-BE" altLang="en-US" sz="1800" dirty="0">
                <a:solidFill>
                  <a:srgbClr val="FF0000"/>
                </a:solidFill>
              </a:rPr>
              <a:t> Commission</a:t>
            </a:r>
            <a:endParaRPr lang="en-GB" alt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9344"/>
            <a:ext cx="3067050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6594"/>
            <a:ext cx="3067050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163" y="1066718"/>
            <a:ext cx="8229600" cy="936625"/>
          </a:xfrm>
        </p:spPr>
        <p:txBody>
          <a:bodyPr/>
          <a:lstStyle/>
          <a:p>
            <a:r>
              <a:rPr lang="fr-BE" dirty="0"/>
              <a:t>Innovation </a:t>
            </a:r>
            <a:r>
              <a:rPr lang="fr-BE" dirty="0" err="1"/>
              <a:t>Fund</a:t>
            </a:r>
            <a:r>
              <a:rPr lang="fr-BE" dirty="0"/>
              <a:t>: </a:t>
            </a:r>
            <a:r>
              <a:rPr lang="fr-BE" sz="2800" dirty="0" err="1"/>
              <a:t>Next</a:t>
            </a:r>
            <a:r>
              <a:rPr lang="fr-BE" dirty="0"/>
              <a:t> </a:t>
            </a:r>
            <a:r>
              <a:rPr lang="fr-BE" dirty="0" err="1"/>
              <a:t>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162" y="1910484"/>
            <a:ext cx="8736837" cy="3529013"/>
          </a:xfrm>
        </p:spPr>
        <p:txBody>
          <a:bodyPr/>
          <a:lstStyle/>
          <a:p>
            <a:pPr marL="0" indent="0">
              <a:buClrTx/>
              <a:buNone/>
            </a:pPr>
            <a:endParaRPr lang="en-GB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Expert consultations: 1H 2017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Public consultation: closed 12/04/2018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Expert group: first meeting 8/6/2018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Impact Assessment: </a:t>
            </a:r>
            <a:r>
              <a:rPr lang="en-GB" dirty="0"/>
              <a:t>ongoing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Draft Delegated Act: by end of 2018 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i="0" dirty="0"/>
              <a:t>Launch of the Innovation Fund: 2020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698D96-A790-405A-9388-53C26A541AF2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53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2736"/>
            <a:ext cx="8229600" cy="936625"/>
          </a:xfrm>
        </p:spPr>
        <p:txBody>
          <a:bodyPr/>
          <a:lstStyle/>
          <a:p>
            <a:r>
              <a:rPr lang="en-GB" dirty="0"/>
              <a:t>NER300 released funds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0124437"/>
              </p:ext>
            </p:extLst>
          </p:nvPr>
        </p:nvGraphicFramePr>
        <p:xfrm>
          <a:off x="251520" y="2060848"/>
          <a:ext cx="439248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44008" y="1988840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800" dirty="0"/>
              <a:t>For </a:t>
            </a:r>
            <a:r>
              <a:rPr lang="en-GB" sz="1800" b="1" dirty="0"/>
              <a:t>bankable </a:t>
            </a:r>
            <a:r>
              <a:rPr lang="en-GB" sz="1800" dirty="0"/>
              <a:t>innovative renewable energy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800" b="1" dirty="0"/>
              <a:t>Loans </a:t>
            </a:r>
            <a:r>
              <a:rPr lang="en-GB" sz="1800" dirty="0"/>
              <a:t>&amp; project development assistance </a:t>
            </a:r>
            <a:r>
              <a:rPr lang="en-GB" sz="1800" b="1" dirty="0"/>
              <a:t>grants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4008" y="4077072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800" dirty="0"/>
              <a:t>For </a:t>
            </a:r>
            <a:r>
              <a:rPr lang="en-GB" sz="1800" b="1" dirty="0"/>
              <a:t>bankable </a:t>
            </a:r>
            <a:r>
              <a:rPr lang="en-GB" sz="1800" dirty="0"/>
              <a:t>renewable energy transport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800" b="1" dirty="0"/>
              <a:t>Loans </a:t>
            </a:r>
            <a:r>
              <a:rPr lang="en-GB" sz="1800" dirty="0"/>
              <a:t>and</a:t>
            </a:r>
            <a:r>
              <a:rPr lang="en-GB" sz="1800" b="1" dirty="0"/>
              <a:t> guarantees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800" b="1" dirty="0"/>
              <a:t>Blending </a:t>
            </a:r>
            <a:r>
              <a:rPr lang="en-GB" sz="1800" dirty="0"/>
              <a:t>with CEF grant possible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5953085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latin typeface="Calibri"/>
              </a:rPr>
              <a:t>→</a:t>
            </a:r>
            <a:r>
              <a:rPr lang="en-GB" sz="1800" dirty="0"/>
              <a:t> Both managed by the European Investment Bank, in case of                interest </a:t>
            </a:r>
            <a:r>
              <a:rPr lang="en-GB" sz="1800" b="1" dirty="0"/>
              <a:t>contact the EIB directly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251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0728"/>
            <a:ext cx="9144000" cy="936625"/>
          </a:xfrm>
        </p:spPr>
        <p:txBody>
          <a:bodyPr/>
          <a:lstStyle/>
          <a:p>
            <a:r>
              <a:rPr lang="en-GB" sz="2800" dirty="0"/>
              <a:t>EU programmes for low-carbon innovation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50709"/>
              </p:ext>
            </p:extLst>
          </p:nvPr>
        </p:nvGraphicFramePr>
        <p:xfrm>
          <a:off x="107504" y="1772816"/>
          <a:ext cx="8928992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5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9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1953">
                <a:tc>
                  <a:txBody>
                    <a:bodyPr/>
                    <a:lstStyle/>
                    <a:p>
                      <a:r>
                        <a:rPr lang="en-GB" sz="1300" dirty="0">
                          <a:solidFill>
                            <a:schemeClr val="tx1"/>
                          </a:solidFill>
                        </a:rPr>
                        <a:t>Pre-commercial development (R&amp;D)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>
                          <a:solidFill>
                            <a:schemeClr val="tx1"/>
                          </a:solidFill>
                        </a:rPr>
                        <a:t>Demonstration / First-of-a-kind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>
                          <a:solidFill>
                            <a:schemeClr val="tx1"/>
                          </a:solidFill>
                        </a:rPr>
                        <a:t>Uptake / Market</a:t>
                      </a:r>
                      <a:r>
                        <a:rPr lang="en-GB" sz="1300" baseline="0" dirty="0">
                          <a:solidFill>
                            <a:schemeClr val="tx1"/>
                          </a:solidFill>
                        </a:rPr>
                        <a:t> readiness / Roll out of technology</a:t>
                      </a:r>
                      <a:endParaRPr lang="en-GB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>
                          <a:solidFill>
                            <a:schemeClr val="tx1"/>
                          </a:solidFill>
                        </a:rPr>
                        <a:t>Timeline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860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Existing</a:t>
                      </a:r>
                      <a:r>
                        <a:rPr lang="en-GB" sz="1400" b="1" baseline="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tools</a:t>
                      </a:r>
                      <a:endParaRPr lang="en-GB" sz="1400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397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Future tools </a:t>
                      </a:r>
                      <a:r>
                        <a:rPr lang="en-GB" sz="1200" b="0" i="1" dirty="0">
                          <a:solidFill>
                            <a:srgbClr val="FF0000"/>
                          </a:solidFill>
                        </a:rPr>
                        <a:t>(still under development)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ight Arrow 5"/>
          <p:cNvSpPr/>
          <p:nvPr/>
        </p:nvSpPr>
        <p:spPr bwMode="auto">
          <a:xfrm>
            <a:off x="455706" y="2485303"/>
            <a:ext cx="6300700" cy="21602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4470" y="2284077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>
                <a:solidFill>
                  <a:srgbClr val="0F5494"/>
                </a:solidFill>
                <a:ea typeface="+mn-ea"/>
                <a:cs typeface="Times New Roman" pitchFamily="18" charset="0"/>
              </a:rPr>
              <a:t>Horizon 2020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1784152" y="2758214"/>
            <a:ext cx="2931864" cy="21577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0891" y="2590911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err="1">
                <a:solidFill>
                  <a:srgbClr val="0F5494"/>
                </a:solidFill>
                <a:ea typeface="+mn-ea"/>
                <a:cs typeface="Times New Roman" pitchFamily="18" charset="0"/>
              </a:rPr>
              <a:t>InnovFin</a:t>
            </a:r>
            <a:endParaRPr lang="en-GB" sz="1200" b="0" dirty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3775196" y="3039257"/>
            <a:ext cx="4181179" cy="2160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874927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>
                <a:solidFill>
                  <a:srgbClr val="0F5494"/>
                </a:solidFill>
                <a:ea typeface="+mn-ea"/>
                <a:cs typeface="Times New Roman" pitchFamily="18" charset="0"/>
              </a:rPr>
              <a:t>ESIF</a:t>
            </a:r>
          </a:p>
        </p:txBody>
      </p:sp>
      <p:sp>
        <p:nvSpPr>
          <p:cNvPr id="14" name="Right Arrow 13"/>
          <p:cNvSpPr/>
          <p:nvPr/>
        </p:nvSpPr>
        <p:spPr bwMode="auto">
          <a:xfrm>
            <a:off x="4572000" y="3374128"/>
            <a:ext cx="3402740" cy="2160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24026" y="3136190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err="1">
                <a:solidFill>
                  <a:srgbClr val="0F5494"/>
                </a:solidFill>
                <a:ea typeface="+mn-ea"/>
                <a:cs typeface="Times New Roman" pitchFamily="18" charset="0"/>
              </a:rPr>
              <a:t>EFSI</a:t>
            </a:r>
            <a:endParaRPr lang="en-GB" sz="1200" b="0" dirty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>
            <a:off x="2325824" y="3947303"/>
            <a:ext cx="5356448" cy="263331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7744" y="3674664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00B050"/>
                </a:solidFill>
                <a:ea typeface="+mn-ea"/>
                <a:cs typeface="Times New Roman" pitchFamily="18" charset="0"/>
              </a:rPr>
              <a:t>LIFE (including PF4EE)</a:t>
            </a:r>
          </a:p>
        </p:txBody>
      </p:sp>
      <p:sp>
        <p:nvSpPr>
          <p:cNvPr id="18" name="Right Arrow 17"/>
          <p:cNvSpPr/>
          <p:nvPr/>
        </p:nvSpPr>
        <p:spPr bwMode="auto">
          <a:xfrm>
            <a:off x="1640135" y="4322139"/>
            <a:ext cx="2931864" cy="28577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7744" y="4136725"/>
            <a:ext cx="273630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i="1" dirty="0">
                <a:solidFill>
                  <a:srgbClr val="00B050"/>
                </a:solidFill>
                <a:ea typeface="+mn-ea"/>
                <a:cs typeface="Times New Roman" pitchFamily="18" charset="0"/>
              </a:rPr>
              <a:t>NER 300</a:t>
            </a:r>
          </a:p>
        </p:txBody>
      </p:sp>
      <p:sp>
        <p:nvSpPr>
          <p:cNvPr id="20" name="Right Arrow 19"/>
          <p:cNvSpPr/>
          <p:nvPr/>
        </p:nvSpPr>
        <p:spPr bwMode="auto">
          <a:xfrm>
            <a:off x="1640135" y="6046881"/>
            <a:ext cx="2931864" cy="266949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37904" y="5797081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00B050"/>
                </a:solidFill>
                <a:ea typeface="+mn-ea"/>
                <a:cs typeface="Times New Roman" pitchFamily="18" charset="0"/>
              </a:rPr>
              <a:t>Innovation Fund</a:t>
            </a:r>
          </a:p>
        </p:txBody>
      </p:sp>
      <p:sp>
        <p:nvSpPr>
          <p:cNvPr id="22" name="Right Arrow 21"/>
          <p:cNvSpPr/>
          <p:nvPr/>
        </p:nvSpPr>
        <p:spPr bwMode="auto">
          <a:xfrm>
            <a:off x="4427982" y="6296638"/>
            <a:ext cx="3528392" cy="289931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3986" y="6102736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00B050"/>
                </a:solidFill>
                <a:ea typeface="+mn-ea"/>
                <a:cs typeface="Times New Roman" pitchFamily="18" charset="0"/>
              </a:rPr>
              <a:t>Modernisation Fund</a:t>
            </a:r>
          </a:p>
        </p:txBody>
      </p:sp>
      <p:sp>
        <p:nvSpPr>
          <p:cNvPr id="24" name="Right Arrow 23"/>
          <p:cNvSpPr/>
          <p:nvPr/>
        </p:nvSpPr>
        <p:spPr bwMode="auto">
          <a:xfrm>
            <a:off x="455706" y="4823937"/>
            <a:ext cx="6300700" cy="21602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5655" y="4608087"/>
            <a:ext cx="288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>
                <a:solidFill>
                  <a:srgbClr val="0F5494"/>
                </a:solidFill>
                <a:ea typeface="+mn-ea"/>
                <a:cs typeface="Times New Roman" pitchFamily="18" charset="0"/>
              </a:rPr>
              <a:t> Horizon Europe</a:t>
            </a:r>
          </a:p>
        </p:txBody>
      </p:sp>
      <p:sp>
        <p:nvSpPr>
          <p:cNvPr id="26" name="Right Arrow 25"/>
          <p:cNvSpPr/>
          <p:nvPr/>
        </p:nvSpPr>
        <p:spPr bwMode="auto">
          <a:xfrm>
            <a:off x="4571999" y="3656902"/>
            <a:ext cx="3384375" cy="2160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24335" y="3465338"/>
            <a:ext cx="28980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err="1">
                <a:solidFill>
                  <a:srgbClr val="0F5494"/>
                </a:solidFill>
                <a:ea typeface="+mn-ea"/>
                <a:cs typeface="Times New Roman" pitchFamily="18" charset="0"/>
              </a:rPr>
              <a:t>CEF</a:t>
            </a:r>
            <a:endParaRPr lang="en-GB" sz="1200" b="0" dirty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1587120" y="5161631"/>
            <a:ext cx="5124654" cy="25496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59830" y="4962436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err="1">
                <a:solidFill>
                  <a:srgbClr val="0F5494"/>
                </a:solidFill>
                <a:ea typeface="+mn-ea"/>
                <a:cs typeface="Times New Roman" pitchFamily="18" charset="0"/>
              </a:rPr>
              <a:t>InvestEU</a:t>
            </a:r>
            <a:endParaRPr lang="en-GB" sz="1200" b="0" dirty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30" name="Right Arrow 29"/>
          <p:cNvSpPr/>
          <p:nvPr/>
        </p:nvSpPr>
        <p:spPr bwMode="auto">
          <a:xfrm>
            <a:off x="2348971" y="5685527"/>
            <a:ext cx="5356448" cy="210375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57128" y="5495948"/>
            <a:ext cx="252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00B050"/>
                </a:solidFill>
                <a:ea typeface="+mn-ea"/>
                <a:cs typeface="Times New Roman" pitchFamily="18" charset="0"/>
              </a:rPr>
              <a:t>LIFE (including EE)</a:t>
            </a:r>
          </a:p>
        </p:txBody>
      </p:sp>
      <p:sp>
        <p:nvSpPr>
          <p:cNvPr id="32" name="Right Arrow 31"/>
          <p:cNvSpPr/>
          <p:nvPr/>
        </p:nvSpPr>
        <p:spPr bwMode="auto">
          <a:xfrm>
            <a:off x="4581182" y="5445369"/>
            <a:ext cx="3384375" cy="2160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15151" y="5272867"/>
            <a:ext cx="28980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err="1">
                <a:solidFill>
                  <a:srgbClr val="0F5494"/>
                </a:solidFill>
                <a:ea typeface="+mn-ea"/>
                <a:cs typeface="Times New Roman" pitchFamily="18" charset="0"/>
              </a:rPr>
              <a:t>CEF</a:t>
            </a:r>
            <a:endParaRPr lang="en-GB" sz="1200" b="0" dirty="0">
              <a:solidFill>
                <a:srgbClr val="0F5494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6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71463" y="2060550"/>
            <a:ext cx="8780462" cy="864394"/>
          </a:xfrm>
        </p:spPr>
        <p:txBody>
          <a:bodyPr/>
          <a:lstStyle/>
          <a:p>
            <a:pPr algn="ctr"/>
            <a:r>
              <a:rPr lang="en-GB" altLang="en-US" sz="3200" dirty="0"/>
              <a:t>Thank you!</a:t>
            </a:r>
            <a:br>
              <a:rPr lang="en-GB" altLang="en-US" sz="1000" dirty="0"/>
            </a:br>
            <a:r>
              <a:rPr lang="en-GB" altLang="en-US" sz="2400" dirty="0"/>
              <a:t>Visit DG Climate Action online:</a:t>
            </a:r>
            <a:endParaRPr lang="en-GB" altLang="en-US" sz="1400" dirty="0"/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1873250" y="3241340"/>
            <a:ext cx="1627188" cy="1123765"/>
            <a:chOff x="1338663" y="4486940"/>
            <a:chExt cx="1626781" cy="1497873"/>
          </a:xfrm>
        </p:grpSpPr>
        <p:pic>
          <p:nvPicPr>
            <p:cNvPr id="45074" name="Picture 7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2053" y="448694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75" name="TextBox 15"/>
            <p:cNvSpPr txBox="1">
              <a:spLocks noChangeArrowheads="1"/>
            </p:cNvSpPr>
            <p:nvPr/>
          </p:nvSpPr>
          <p:spPr bwMode="auto">
            <a:xfrm>
              <a:off x="1338663" y="5369457"/>
              <a:ext cx="1626781" cy="61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facebook.com/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EUClimateAction</a:t>
              </a:r>
            </a:p>
          </p:txBody>
        </p:sp>
      </p:grpSp>
      <p:grpSp>
        <p:nvGrpSpPr>
          <p:cNvPr id="45060" name="Group 23"/>
          <p:cNvGrpSpPr>
            <a:grpSpLocks/>
          </p:cNvGrpSpPr>
          <p:nvPr/>
        </p:nvGrpSpPr>
        <p:grpSpPr bwMode="auto">
          <a:xfrm>
            <a:off x="7423150" y="3309078"/>
            <a:ext cx="1722438" cy="1056026"/>
            <a:chOff x="6532740" y="4576940"/>
            <a:chExt cx="1722475" cy="1408098"/>
          </a:xfrm>
        </p:grpSpPr>
        <p:pic>
          <p:nvPicPr>
            <p:cNvPr id="45072" name="Picture 14">
              <a:hlinkClick r:id="rId5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091" y="4576940"/>
              <a:ext cx="767772" cy="5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73" name="TextBox 18"/>
            <p:cNvSpPr txBox="1">
              <a:spLocks noChangeArrowheads="1"/>
            </p:cNvSpPr>
            <p:nvPr/>
          </p:nvSpPr>
          <p:spPr bwMode="auto">
            <a:xfrm>
              <a:off x="6532740" y="5369457"/>
              <a:ext cx="1722475" cy="615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youtube.com/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EUClimateAction</a:t>
              </a:r>
            </a:p>
          </p:txBody>
        </p:sp>
      </p:grpSp>
      <p:grpSp>
        <p:nvGrpSpPr>
          <p:cNvPr id="45061" name="Group 22"/>
          <p:cNvGrpSpPr>
            <a:grpSpLocks/>
          </p:cNvGrpSpPr>
          <p:nvPr/>
        </p:nvGrpSpPr>
        <p:grpSpPr bwMode="auto">
          <a:xfrm>
            <a:off x="5541965" y="3241340"/>
            <a:ext cx="1722437" cy="1123765"/>
            <a:chOff x="4512555" y="4486940"/>
            <a:chExt cx="1722475" cy="1497873"/>
          </a:xfrm>
        </p:grpSpPr>
        <p:pic>
          <p:nvPicPr>
            <p:cNvPr id="45070" name="Picture 8">
              <a:hlinkClick r:id="rId7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250" y="4486940"/>
              <a:ext cx="71508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71" name="TextBox 20"/>
            <p:cNvSpPr txBox="1">
              <a:spLocks noChangeArrowheads="1"/>
            </p:cNvSpPr>
            <p:nvPr/>
          </p:nvSpPr>
          <p:spPr bwMode="auto">
            <a:xfrm>
              <a:off x="4512555" y="5369457"/>
              <a:ext cx="1722475" cy="61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pinterest.com/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EUClimateAction</a:t>
              </a:r>
            </a:p>
          </p:txBody>
        </p:sp>
      </p:grpSp>
      <p:grpSp>
        <p:nvGrpSpPr>
          <p:cNvPr id="45062" name="Group 17"/>
          <p:cNvGrpSpPr>
            <a:grpSpLocks/>
          </p:cNvGrpSpPr>
          <p:nvPr/>
        </p:nvGrpSpPr>
        <p:grpSpPr bwMode="auto">
          <a:xfrm>
            <a:off x="3702050" y="3241340"/>
            <a:ext cx="1722438" cy="1123765"/>
            <a:chOff x="2424075" y="4486940"/>
            <a:chExt cx="1722475" cy="1497873"/>
          </a:xfrm>
        </p:grpSpPr>
        <p:pic>
          <p:nvPicPr>
            <p:cNvPr id="45068" name="Picture 13">
              <a:hlinkClick r:id="rId9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0868" y="4486940"/>
              <a:ext cx="888889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69" name="TextBox 21"/>
            <p:cNvSpPr txBox="1">
              <a:spLocks noChangeArrowheads="1"/>
            </p:cNvSpPr>
            <p:nvPr/>
          </p:nvSpPr>
          <p:spPr bwMode="auto">
            <a:xfrm>
              <a:off x="2424075" y="5369457"/>
              <a:ext cx="1722475" cy="61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twitter.com/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EUClimateAction</a:t>
              </a:r>
            </a:p>
          </p:txBody>
        </p:sp>
      </p:grpSp>
      <p:grpSp>
        <p:nvGrpSpPr>
          <p:cNvPr id="45063" name="Group 2"/>
          <p:cNvGrpSpPr>
            <a:grpSpLocks/>
          </p:cNvGrpSpPr>
          <p:nvPr/>
        </p:nvGrpSpPr>
        <p:grpSpPr bwMode="auto">
          <a:xfrm>
            <a:off x="88900" y="3275304"/>
            <a:ext cx="1625600" cy="1161808"/>
            <a:chOff x="-288118" y="4486940"/>
            <a:chExt cx="1626781" cy="1548327"/>
          </a:xfrm>
        </p:grpSpPr>
        <p:pic>
          <p:nvPicPr>
            <p:cNvPr id="45066" name="Picture 1">
              <a:hlinkClick r:id="rId11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72" y="448694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67" name="TextBox 19"/>
            <p:cNvSpPr txBox="1">
              <a:spLocks noChangeArrowheads="1"/>
            </p:cNvSpPr>
            <p:nvPr/>
          </p:nvSpPr>
          <p:spPr bwMode="auto">
            <a:xfrm>
              <a:off x="-288118" y="5420012"/>
              <a:ext cx="1626781" cy="615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ec.europa.eu/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200" i="0" dirty="0">
                  <a:solidFill>
                    <a:schemeClr val="bg1"/>
                  </a:solidFill>
                </a:rPr>
                <a:t>clima/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91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>
          <a:xfrm>
            <a:off x="684213" y="1412875"/>
            <a:ext cx="8229600" cy="1008063"/>
          </a:xfrm>
        </p:spPr>
        <p:txBody>
          <a:bodyPr/>
          <a:lstStyle/>
          <a:p>
            <a:pPr indent="0" algn="ctr" eaLnBrk="1" hangingPunct="1"/>
            <a:r>
              <a:rPr lang="en-GB" altLang="en-US" sz="2800" dirty="0"/>
              <a:t>Innovation fund</a:t>
            </a:r>
            <a:br>
              <a:rPr lang="en-GB" altLang="en-US" sz="2800" dirty="0"/>
            </a:br>
            <a:r>
              <a:rPr lang="en-GB" altLang="en-US" sz="2400" dirty="0">
                <a:solidFill>
                  <a:srgbClr val="31942E"/>
                </a:solidFill>
                <a:latin typeface="Calibri" pitchFamily="34" charset="0"/>
              </a:rPr>
              <a:t>Support for low-carbon demonstration</a:t>
            </a:r>
            <a:br>
              <a:rPr lang="en-GB" altLang="en-US" sz="2800" dirty="0"/>
            </a:br>
            <a:endParaRPr lang="en-GB" altLang="en-US" sz="28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71524773"/>
              </p:ext>
            </p:extLst>
          </p:nvPr>
        </p:nvGraphicFramePr>
        <p:xfrm>
          <a:off x="179512" y="1757040"/>
          <a:ext cx="864096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55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84163"/>
            <a:ext cx="9144000" cy="4825157"/>
          </a:xfrm>
        </p:spPr>
        <p:txBody>
          <a:bodyPr/>
          <a:lstStyle/>
          <a:p>
            <a:r>
              <a:rPr lang="en-GB" b="1" dirty="0"/>
              <a:t>Innovation Fund - project selection</a:t>
            </a:r>
          </a:p>
          <a:p>
            <a:endParaRPr lang="en-GB" sz="800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sz="2000" b="1" i="0" dirty="0"/>
              <a:t>objective and transparent criteria</a:t>
            </a:r>
            <a:endParaRPr lang="en-GB" sz="2000" i="0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US" sz="2000" i="0" dirty="0"/>
              <a:t>taking into account the extent to</a:t>
            </a:r>
            <a:r>
              <a:rPr lang="en-US" sz="2000" b="1" i="0" dirty="0"/>
              <a:t> </a:t>
            </a:r>
            <a:r>
              <a:rPr lang="en-US" sz="2000" i="0" dirty="0"/>
              <a:t>which projects contribute to emission reductions </a:t>
            </a:r>
            <a:r>
              <a:rPr lang="en-US" sz="2000" b="1" i="0" dirty="0"/>
              <a:t>well below the benchmarks </a:t>
            </a:r>
            <a:r>
              <a:rPr lang="en-US" sz="2000" i="0" dirty="0"/>
              <a:t>(if applicable)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US" sz="2000" i="0" dirty="0"/>
              <a:t>potential for </a:t>
            </a:r>
            <a:r>
              <a:rPr lang="en-US" sz="2000" b="1" i="0" dirty="0"/>
              <a:t>widespread application</a:t>
            </a:r>
            <a:r>
              <a:rPr lang="en-US" sz="2000" i="0" dirty="0"/>
              <a:t> </a:t>
            </a:r>
            <a:r>
              <a:rPr lang="en-US" sz="2000" dirty="0"/>
              <a:t>or</a:t>
            </a:r>
            <a:r>
              <a:rPr lang="en-US" sz="2000" i="0" dirty="0"/>
              <a:t> for </a:t>
            </a:r>
            <a:r>
              <a:rPr lang="en-US" sz="2000" b="1" i="0" dirty="0"/>
              <a:t>significantly lowering the costs</a:t>
            </a:r>
            <a:r>
              <a:rPr lang="en-US" sz="2000" i="0" dirty="0"/>
              <a:t> of transitioning towards a low-carbon economy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sz="2000" i="0" dirty="0"/>
              <a:t>due consideration to projects that will have a </a:t>
            </a:r>
            <a:r>
              <a:rPr lang="en-GB" sz="2000" b="1" i="0" dirty="0"/>
              <a:t>significant innovation impact </a:t>
            </a:r>
            <a:r>
              <a:rPr lang="en-GB" sz="2000" i="0" dirty="0"/>
              <a:t>across the Union</a:t>
            </a:r>
            <a:endParaRPr lang="en-US" sz="2000" i="0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sz="2000" i="0" dirty="0"/>
              <a:t>technologies receiving support shall </a:t>
            </a:r>
            <a:r>
              <a:rPr lang="en-GB" sz="2000" b="1" i="0" dirty="0"/>
              <a:t>not yet be commercially available</a:t>
            </a:r>
            <a:r>
              <a:rPr lang="en-GB" sz="2000" i="0" dirty="0"/>
              <a:t>, but shall represent </a:t>
            </a:r>
            <a:r>
              <a:rPr lang="en-GB" sz="2000" b="1" i="0" dirty="0"/>
              <a:t>breakthrough solutions</a:t>
            </a:r>
            <a:r>
              <a:rPr lang="en-GB" sz="2000" i="0" dirty="0"/>
              <a:t> </a:t>
            </a:r>
            <a:r>
              <a:rPr lang="en-GB" sz="2000" dirty="0"/>
              <a:t>or</a:t>
            </a:r>
            <a:r>
              <a:rPr lang="en-GB" sz="2000" i="0" dirty="0"/>
              <a:t> be </a:t>
            </a:r>
            <a:r>
              <a:rPr lang="en-GB" sz="2000" b="1" i="0" dirty="0"/>
              <a:t>sufficiently mature </a:t>
            </a:r>
            <a:r>
              <a:rPr lang="en-GB" sz="2000" i="0" dirty="0"/>
              <a:t>to be </a:t>
            </a:r>
            <a:r>
              <a:rPr lang="en-GB" sz="2000" b="1" i="0" dirty="0"/>
              <a:t>ready for demonstration</a:t>
            </a:r>
            <a:r>
              <a:rPr lang="en-GB" sz="2000" i="0" dirty="0"/>
              <a:t> at </a:t>
            </a:r>
            <a:r>
              <a:rPr lang="en-GB" sz="2000" b="1" i="0" dirty="0"/>
              <a:t>pre-commercial scale</a:t>
            </a:r>
            <a:endParaRPr lang="en-US" sz="2000" i="0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5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3529013"/>
          </a:xfrm>
        </p:spPr>
        <p:txBody>
          <a:bodyPr/>
          <a:lstStyle/>
          <a:p>
            <a:r>
              <a:rPr lang="en-US" b="1" dirty="0"/>
              <a:t>Innovation Fund – funding </a:t>
            </a:r>
            <a:r>
              <a:rPr lang="en-US" b="1" dirty="0" err="1"/>
              <a:t>conditionalities</a:t>
            </a:r>
            <a:endParaRPr lang="en-US" b="1" dirty="0"/>
          </a:p>
          <a:p>
            <a:endParaRPr lang="en-US" sz="800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b="1" dirty="0"/>
              <a:t>up to 60% of the relevant costs </a:t>
            </a:r>
            <a:r>
              <a:rPr lang="en-GB" dirty="0"/>
              <a:t>of projects may be supported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out of which </a:t>
            </a:r>
            <a:r>
              <a:rPr lang="en-GB" b="1" dirty="0"/>
              <a:t>up to 40% may not be dependent on</a:t>
            </a:r>
            <a:r>
              <a:rPr lang="en-GB" dirty="0"/>
              <a:t> verified </a:t>
            </a:r>
            <a:r>
              <a:rPr lang="en-GB" b="1" dirty="0"/>
              <a:t>avoidance of </a:t>
            </a:r>
            <a:r>
              <a:rPr lang="en-GB" b="1" dirty="0" err="1"/>
              <a:t>GHG</a:t>
            </a:r>
            <a:r>
              <a:rPr lang="en-GB" b="1" dirty="0"/>
              <a:t> emissions</a:t>
            </a:r>
            <a:r>
              <a:rPr lang="en-GB" dirty="0"/>
              <a:t> provided that pre-determined </a:t>
            </a:r>
            <a:r>
              <a:rPr lang="en-GB" b="1" dirty="0"/>
              <a:t>milestones are attained</a:t>
            </a:r>
            <a:endParaRPr lang="en-US" b="1" dirty="0"/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the maximum </a:t>
            </a:r>
            <a:r>
              <a:rPr lang="en-GB" b="1" dirty="0"/>
              <a:t>percentage</a:t>
            </a:r>
            <a:r>
              <a:rPr lang="en-GB" dirty="0"/>
              <a:t> </a:t>
            </a:r>
            <a:r>
              <a:rPr lang="en-GB" b="1" dirty="0"/>
              <a:t>of</a:t>
            </a:r>
            <a:r>
              <a:rPr lang="en-GB" dirty="0"/>
              <a:t> project </a:t>
            </a:r>
            <a:r>
              <a:rPr lang="en-GB" b="1" dirty="0"/>
              <a:t>costs to be supported may vary </a:t>
            </a:r>
            <a:r>
              <a:rPr lang="en-GB" dirty="0"/>
              <a:t>by category of project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CCU specificities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dirty="0"/>
              <a:t>Environmentally safe CCU that </a:t>
            </a:r>
            <a:r>
              <a:rPr lang="en-US" b="1" dirty="0"/>
              <a:t>contributes substantially to mitigating climate change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dirty="0"/>
              <a:t>projects involving </a:t>
            </a:r>
            <a:r>
              <a:rPr lang="en-US" b="1" dirty="0"/>
              <a:t>CCU </a:t>
            </a:r>
            <a:r>
              <a:rPr lang="en-US" dirty="0"/>
              <a:t>shall</a:t>
            </a:r>
            <a:r>
              <a:rPr lang="en-US" b="1" dirty="0"/>
              <a:t> deliver a net reduction</a:t>
            </a:r>
            <a:r>
              <a:rPr lang="en-US" dirty="0"/>
              <a:t> in emissions and ensure </a:t>
            </a:r>
            <a:r>
              <a:rPr lang="en-US" b="1" dirty="0"/>
              <a:t>avoidance or permanent storage</a:t>
            </a:r>
            <a:r>
              <a:rPr lang="en-US" dirty="0"/>
              <a:t> of CO</a:t>
            </a:r>
            <a:r>
              <a:rPr lang="en-US" baseline="-25000" dirty="0"/>
              <a:t>2</a:t>
            </a:r>
            <a:endParaRPr lang="en-US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stored or avoided on a </a:t>
            </a:r>
            <a:r>
              <a:rPr lang="en-US" b="1" dirty="0"/>
              <a:t>sufficient scale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US" dirty="0"/>
          </a:p>
          <a:p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470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156" y="1031090"/>
            <a:ext cx="8229600" cy="936625"/>
          </a:xfrm>
        </p:spPr>
        <p:txBody>
          <a:bodyPr/>
          <a:lstStyle/>
          <a:p>
            <a:r>
              <a:rPr lang="en-GB" dirty="0"/>
              <a:t>Building on NER300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633" y="2136115"/>
            <a:ext cx="8229600" cy="3529013"/>
          </a:xfrm>
        </p:spPr>
        <p:txBody>
          <a:bodyPr/>
          <a:lstStyle/>
          <a:p>
            <a:pPr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dirty="0"/>
              <a:t>Important lessons gathered during NER300 implementation, also based on extensive expert consultation</a:t>
            </a:r>
          </a:p>
          <a:p>
            <a:pPr>
              <a:buClr>
                <a:srgbClr val="31942E"/>
              </a:buClr>
              <a:buFont typeface="Arial" panose="020B0604020202020204" pitchFamily="34" charset="0"/>
              <a:buChar char="•"/>
            </a:pPr>
            <a:endParaRPr lang="en-GB" sz="1100" dirty="0"/>
          </a:p>
          <a:p>
            <a:pPr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dirty="0"/>
              <a:t>Main design issues to improve:</a:t>
            </a:r>
          </a:p>
          <a:p>
            <a:pPr lvl="1"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b="0" dirty="0"/>
              <a:t>Detailed technology list and pre-defined capacity thresholds - based eligibility</a:t>
            </a:r>
          </a:p>
          <a:p>
            <a:pPr lvl="1"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b="0" dirty="0"/>
              <a:t>Cost per unit performance – as only selection criterion</a:t>
            </a:r>
          </a:p>
          <a:p>
            <a:pPr lvl="1"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b="0" dirty="0"/>
              <a:t>Heavy governance with multitude of layers and actors</a:t>
            </a:r>
          </a:p>
          <a:p>
            <a:pPr>
              <a:buClr>
                <a:srgbClr val="31942E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31942E"/>
              </a:buClr>
              <a:buFont typeface="Arial" panose="020B0604020202020204" pitchFamily="34" charset="0"/>
              <a:buChar char="•"/>
            </a:pPr>
            <a:r>
              <a:rPr lang="en-GB" dirty="0"/>
              <a:t>More accurate design (selection, financing products offered and governance) is explored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698D96-A790-405A-9388-53C26A541AF2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13755" y="2006932"/>
            <a:ext cx="844335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83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44847"/>
            <a:ext cx="9144000" cy="936625"/>
          </a:xfrm>
        </p:spPr>
        <p:txBody>
          <a:bodyPr/>
          <a:lstStyle/>
          <a:p>
            <a:r>
              <a:rPr lang="fr-BE" sz="2800" dirty="0"/>
              <a:t>Expert consultations – Key conclusions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24240"/>
            <a:ext cx="9144000" cy="3529013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No shortage of low-carbon solutions that should be demonstrated in the coming decade</a:t>
            </a:r>
          </a:p>
          <a:p>
            <a:pPr lvl="1"/>
            <a:r>
              <a:rPr lang="en-GB" dirty="0"/>
              <a:t>85 pathways &amp; technologies identified, many of them cross-sectoral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Markets, technologies and investments change and evolve rapidly </a:t>
            </a:r>
          </a:p>
          <a:p>
            <a:pPr lvl="1"/>
            <a:r>
              <a:rPr lang="en-GB" dirty="0"/>
              <a:t>flexibility in eligible technologies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Cross-sectorial cooperation may unlock new value chains and economic benefits, strong interest </a:t>
            </a:r>
          </a:p>
          <a:p>
            <a:pPr lvl="1">
              <a:buClrTx/>
            </a:pPr>
            <a:r>
              <a:rPr lang="en-GB" dirty="0"/>
              <a:t>CCUS infrastructure, Hydrogen, Energy Storage or Integration of Renewables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698D96-A790-405A-9388-53C26A541AF2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385" y="1616850"/>
            <a:ext cx="8229600" cy="5080833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Financial support for projects should be linked to their risk profile</a:t>
            </a:r>
          </a:p>
          <a:p>
            <a:pPr lvl="1"/>
            <a:r>
              <a:rPr lang="en-GB" dirty="0"/>
              <a:t>A variety of financial products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Milestones funding according to investment cycle </a:t>
            </a:r>
          </a:p>
          <a:p>
            <a:pPr lvl="1"/>
            <a:r>
              <a:rPr lang="en-GB" dirty="0"/>
              <a:t>Re-direct financing from underperforming projects to new projects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en-GB" dirty="0"/>
              <a:t>Complementarity with other relevant EU and MS Financial Instruments</a:t>
            </a:r>
          </a:p>
          <a:p>
            <a:pPr lvl="1"/>
            <a:r>
              <a:rPr lang="en-GB" dirty="0"/>
              <a:t>Innovation Fund as a set of financing products and services</a:t>
            </a:r>
          </a:p>
          <a:p>
            <a:pPr lvl="1"/>
            <a:r>
              <a:rPr lang="en-GB" dirty="0"/>
              <a:t>Project lifecycle perspective (not programme perspective)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698D96-A790-405A-9388-53C26A541AF2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6030794"/>
            <a:ext cx="8253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0" dirty="0">
                <a:solidFill>
                  <a:srgbClr val="0F5494"/>
                </a:solidFill>
                <a:hlinkClick r:id="rId3"/>
              </a:rPr>
              <a:t>https://ec.europa.eu/clima/events/articles/0115_en</a:t>
            </a:r>
            <a:r>
              <a:rPr lang="en-GB" sz="2400" b="0" dirty="0">
                <a:solidFill>
                  <a:srgbClr val="0F5494"/>
                </a:solidFill>
              </a:rPr>
              <a:t>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2943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914" y="1137970"/>
            <a:ext cx="8229600" cy="936625"/>
          </a:xfrm>
        </p:spPr>
        <p:txBody>
          <a:bodyPr/>
          <a:lstStyle/>
          <a:p>
            <a:r>
              <a:rPr lang="fr-BE" sz="2800" dirty="0"/>
              <a:t>CCU in the expert consultations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211960" y="659735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</a:rPr>
              <a:t>Climate Action</a:t>
            </a:r>
            <a:endParaRPr lang="en-IE" sz="800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074595"/>
            <a:ext cx="8229600" cy="3946793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dirty="0"/>
              <a:t>CCS and CCU were identified as “end of pipe” and necessary solutions to achieve cross-sectorial deep </a:t>
            </a:r>
            <a:r>
              <a:rPr lang="en-US" dirty="0" err="1"/>
              <a:t>decarbonisation</a:t>
            </a:r>
            <a:endParaRPr lang="en-US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dirty="0"/>
              <a:t>Examples of CCU:</a:t>
            </a:r>
          </a:p>
          <a:p>
            <a:pPr lvl="1"/>
            <a:r>
              <a:rPr lang="en-US" dirty="0"/>
              <a:t>Carbon2Chem (ThyssenKrupp Steel) and </a:t>
            </a:r>
            <a:r>
              <a:rPr lang="en-US" dirty="0" err="1"/>
              <a:t>Steelanol</a:t>
            </a:r>
            <a:r>
              <a:rPr lang="en-US" dirty="0"/>
              <a:t> (</a:t>
            </a:r>
            <a:r>
              <a:rPr lang="en-US" dirty="0" err="1"/>
              <a:t>ArcelorMittal</a:t>
            </a:r>
            <a:r>
              <a:rPr lang="en-US" dirty="0"/>
              <a:t> &amp; </a:t>
            </a:r>
            <a:r>
              <a:rPr lang="en-US" dirty="0" err="1"/>
              <a:t>Lanzatech</a:t>
            </a:r>
            <a:r>
              <a:rPr lang="en-US" dirty="0"/>
              <a:t>) </a:t>
            </a:r>
            <a:r>
              <a:rPr lang="en-US" b="0" dirty="0"/>
              <a:t>(steel)</a:t>
            </a:r>
          </a:p>
          <a:p>
            <a:pPr lvl="1"/>
            <a:r>
              <a:rPr lang="en-US" dirty="0"/>
              <a:t>Building materials incorporating CO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b="0" dirty="0"/>
              <a:t>(cement and lime sectors)</a:t>
            </a:r>
          </a:p>
          <a:p>
            <a:pPr lvl="1"/>
            <a:r>
              <a:rPr lang="en-US" dirty="0"/>
              <a:t>Conversion to Synfuels </a:t>
            </a:r>
            <a:r>
              <a:rPr lang="en-US" b="0" dirty="0"/>
              <a:t>(non-ferrous metals)</a:t>
            </a:r>
          </a:p>
          <a:p>
            <a:pPr lvl="1"/>
            <a:r>
              <a:rPr lang="en-US" dirty="0"/>
              <a:t>Chemical </a:t>
            </a:r>
            <a:r>
              <a:rPr lang="en-US" dirty="0" err="1"/>
              <a:t>valorisation</a:t>
            </a:r>
            <a:r>
              <a:rPr lang="en-US" dirty="0"/>
              <a:t> of CO</a:t>
            </a:r>
            <a:r>
              <a:rPr lang="en-US" baseline="-25000" dirty="0"/>
              <a:t>2</a:t>
            </a:r>
            <a:r>
              <a:rPr lang="en-US" dirty="0"/>
              <a:t> (and CO) from gaseous industrial effluents</a:t>
            </a:r>
            <a:r>
              <a:rPr lang="en-US" b="0" dirty="0"/>
              <a:t> (Chemical and Bio-based industries)</a:t>
            </a:r>
          </a:p>
        </p:txBody>
      </p:sp>
    </p:spTree>
    <p:extLst>
      <p:ext uri="{BB962C8B-B14F-4D97-AF65-F5344CB8AC3E}">
        <p14:creationId xmlns:p14="http://schemas.microsoft.com/office/powerpoint/2010/main" val="279727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EC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EC_Blank</Template>
  <TotalTime>0</TotalTime>
  <Words>833</Words>
  <Application>Microsoft Office PowerPoint</Application>
  <PresentationFormat>Bildschirmpräsentation (4:3)</PresentationFormat>
  <Paragraphs>136</Paragraphs>
  <Slides>13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Verdana</vt:lpstr>
      <vt:lpstr>Wingdings</vt:lpstr>
      <vt:lpstr>EC_Blank</vt:lpstr>
      <vt:lpstr>Innovation Fund</vt:lpstr>
      <vt:lpstr>Innovation fund Support for low-carbon demonstration </vt:lpstr>
      <vt:lpstr>PowerPoint-Präsentation</vt:lpstr>
      <vt:lpstr>PowerPoint-Präsentation</vt:lpstr>
      <vt:lpstr>CCU specificities</vt:lpstr>
      <vt:lpstr>Building on NER300</vt:lpstr>
      <vt:lpstr>Expert consultations – Key conclusions</vt:lpstr>
      <vt:lpstr>PowerPoint-Präsentation</vt:lpstr>
      <vt:lpstr>CCU in the expert consultations</vt:lpstr>
      <vt:lpstr>Innovation Fund: Next steps</vt:lpstr>
      <vt:lpstr>NER300 released funds</vt:lpstr>
      <vt:lpstr>EU programmes for low-carbon innovation </vt:lpstr>
      <vt:lpstr>Thank you! Visit DG Climate Action online: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Financing low-carbon technologies</dc:title>
  <dc:creator>Hadrien Michel</dc:creator>
  <cp:lastModifiedBy>Hurtig, Oliver</cp:lastModifiedBy>
  <cp:revision>22</cp:revision>
  <dcterms:created xsi:type="dcterms:W3CDTF">2017-09-21T14:59:23Z</dcterms:created>
  <dcterms:modified xsi:type="dcterms:W3CDTF">2018-07-19T07:40:08Z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